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89"/>
  </p:notesMasterIdLst>
  <p:handoutMasterIdLst>
    <p:handoutMasterId r:id="rId90"/>
  </p:handoutMasterIdLst>
  <p:sldIdLst>
    <p:sldId id="313" r:id="rId3"/>
    <p:sldId id="396" r:id="rId4"/>
    <p:sldId id="335" r:id="rId5"/>
    <p:sldId id="336" r:id="rId6"/>
    <p:sldId id="337" r:id="rId7"/>
    <p:sldId id="338" r:id="rId8"/>
    <p:sldId id="339" r:id="rId9"/>
    <p:sldId id="340" r:id="rId10"/>
    <p:sldId id="341" r:id="rId11"/>
    <p:sldId id="389"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15" r:id="rId52"/>
    <p:sldId id="314" r:id="rId53"/>
    <p:sldId id="316" r:id="rId54"/>
    <p:sldId id="317" r:id="rId55"/>
    <p:sldId id="388" r:id="rId56"/>
    <p:sldId id="387" r:id="rId57"/>
    <p:sldId id="318" r:id="rId58"/>
    <p:sldId id="319" r:id="rId59"/>
    <p:sldId id="320" r:id="rId60"/>
    <p:sldId id="321" r:id="rId61"/>
    <p:sldId id="397" r:id="rId62"/>
    <p:sldId id="322" r:id="rId63"/>
    <p:sldId id="395" r:id="rId64"/>
    <p:sldId id="323" r:id="rId65"/>
    <p:sldId id="390" r:id="rId66"/>
    <p:sldId id="391" r:id="rId67"/>
    <p:sldId id="324" r:id="rId68"/>
    <p:sldId id="325" r:id="rId69"/>
    <p:sldId id="400" r:id="rId70"/>
    <p:sldId id="328" r:id="rId71"/>
    <p:sldId id="329" r:id="rId72"/>
    <p:sldId id="334" r:id="rId73"/>
    <p:sldId id="330" r:id="rId74"/>
    <p:sldId id="331" r:id="rId75"/>
    <p:sldId id="394" r:id="rId76"/>
    <p:sldId id="392" r:id="rId77"/>
    <p:sldId id="393" r:id="rId78"/>
    <p:sldId id="332" r:id="rId79"/>
    <p:sldId id="333" r:id="rId80"/>
    <p:sldId id="327" r:id="rId81"/>
    <p:sldId id="381" r:id="rId82"/>
    <p:sldId id="383" r:id="rId83"/>
    <p:sldId id="384" r:id="rId84"/>
    <p:sldId id="385" r:id="rId85"/>
    <p:sldId id="386" r:id="rId86"/>
    <p:sldId id="398" r:id="rId87"/>
    <p:sldId id="399" r:id="rId8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tson, Deami F." initials="WD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347" autoAdjust="0"/>
  </p:normalViewPr>
  <p:slideViewPr>
    <p:cSldViewPr snapToGrid="0">
      <p:cViewPr varScale="1">
        <p:scale>
          <a:sx n="76" d="100"/>
          <a:sy n="76" d="100"/>
        </p:scale>
        <p:origin x="126" y="4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20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4085C-D41B-4E47-8159-BFFF4369FBA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8C1B6B9-829B-4739-B9F3-2CC18A47DB51}">
      <dgm:prSet phldrT="[Text]"/>
      <dgm:spPr/>
      <dgm:t>
        <a:bodyPr/>
        <a:lstStyle/>
        <a:p>
          <a:r>
            <a:rPr lang="en-US" dirty="0" smtClean="0"/>
            <a:t>IEP MEETING</a:t>
          </a:r>
          <a:endParaRPr lang="en-US" dirty="0"/>
        </a:p>
      </dgm:t>
    </dgm:pt>
    <dgm:pt modelId="{644E1F88-911C-45A6-B38E-4D7A775E34AA}" type="parTrans" cxnId="{67C4C52B-E800-400F-9D2E-79967961069F}">
      <dgm:prSet/>
      <dgm:spPr/>
      <dgm:t>
        <a:bodyPr/>
        <a:lstStyle/>
        <a:p>
          <a:endParaRPr lang="en-US"/>
        </a:p>
      </dgm:t>
    </dgm:pt>
    <dgm:pt modelId="{A042DA67-1556-4834-80C7-90803B771849}" type="sibTrans" cxnId="{67C4C52B-E800-400F-9D2E-79967961069F}">
      <dgm:prSet/>
      <dgm:spPr/>
      <dgm:t>
        <a:bodyPr/>
        <a:lstStyle/>
        <a:p>
          <a:endParaRPr lang="en-US"/>
        </a:p>
      </dgm:t>
    </dgm:pt>
    <dgm:pt modelId="{981C7C39-9B53-4AAD-90DC-1A59E500A475}">
      <dgm:prSet phldrT="[Text]"/>
      <dgm:spPr/>
      <dgm:t>
        <a:bodyPr/>
        <a:lstStyle/>
        <a:p>
          <a:r>
            <a:rPr lang="en-US" dirty="0" smtClean="0"/>
            <a:t>Eligibility </a:t>
          </a:r>
          <a:endParaRPr lang="en-US" dirty="0"/>
        </a:p>
      </dgm:t>
    </dgm:pt>
    <dgm:pt modelId="{2D8C66EF-7666-4055-A33A-F2DA00C37FE5}" type="parTrans" cxnId="{1450399C-C584-4D23-B4C8-C244848E5406}">
      <dgm:prSet/>
      <dgm:spPr/>
      <dgm:t>
        <a:bodyPr/>
        <a:lstStyle/>
        <a:p>
          <a:endParaRPr lang="en-US"/>
        </a:p>
      </dgm:t>
    </dgm:pt>
    <dgm:pt modelId="{1505AEB6-06AD-448D-AED4-3764ECB31FD9}" type="sibTrans" cxnId="{1450399C-C584-4D23-B4C8-C244848E5406}">
      <dgm:prSet/>
      <dgm:spPr/>
      <dgm:t>
        <a:bodyPr/>
        <a:lstStyle/>
        <a:p>
          <a:endParaRPr lang="en-US"/>
        </a:p>
      </dgm:t>
    </dgm:pt>
    <dgm:pt modelId="{AA5ADD50-0E84-47E1-AF25-3E905B7CE7A6}">
      <dgm:prSet phldrT="[Text]"/>
      <dgm:spPr/>
      <dgm:t>
        <a:bodyPr/>
        <a:lstStyle/>
        <a:p>
          <a:r>
            <a:rPr lang="en-US" dirty="0" smtClean="0"/>
            <a:t>Reporting</a:t>
          </a:r>
          <a:endParaRPr lang="en-US" dirty="0"/>
        </a:p>
      </dgm:t>
    </dgm:pt>
    <dgm:pt modelId="{675F3B0C-E95E-43E7-BFF5-197FFFE44AF3}" type="parTrans" cxnId="{1CD7EC4E-AB16-49F5-812B-2EABFB4408CE}">
      <dgm:prSet/>
      <dgm:spPr/>
      <dgm:t>
        <a:bodyPr/>
        <a:lstStyle/>
        <a:p>
          <a:endParaRPr lang="en-US"/>
        </a:p>
      </dgm:t>
    </dgm:pt>
    <dgm:pt modelId="{338D88DC-28BB-4384-8237-7B75B90627A8}" type="sibTrans" cxnId="{1CD7EC4E-AB16-49F5-812B-2EABFB4408CE}">
      <dgm:prSet/>
      <dgm:spPr/>
      <dgm:t>
        <a:bodyPr/>
        <a:lstStyle/>
        <a:p>
          <a:endParaRPr lang="en-US"/>
        </a:p>
      </dgm:t>
    </dgm:pt>
    <dgm:pt modelId="{560FF0F2-2677-4388-8602-4876528AC8D9}">
      <dgm:prSet phldrT="[Text]"/>
      <dgm:spPr/>
      <dgm:t>
        <a:bodyPr/>
        <a:lstStyle/>
        <a:p>
          <a:r>
            <a:rPr lang="en-US" dirty="0" smtClean="0"/>
            <a:t>Teaching</a:t>
          </a:r>
          <a:endParaRPr lang="en-US" dirty="0"/>
        </a:p>
      </dgm:t>
    </dgm:pt>
    <dgm:pt modelId="{844F26FA-B917-4990-8624-F299DA97D088}" type="parTrans" cxnId="{C591CAD3-C389-4810-AC9F-7D03AD9B42A0}">
      <dgm:prSet/>
      <dgm:spPr/>
      <dgm:t>
        <a:bodyPr/>
        <a:lstStyle/>
        <a:p>
          <a:endParaRPr lang="en-US"/>
        </a:p>
      </dgm:t>
    </dgm:pt>
    <dgm:pt modelId="{ECDF80E3-3F3D-4B3C-8634-2CB93D74C5E3}" type="sibTrans" cxnId="{C591CAD3-C389-4810-AC9F-7D03AD9B42A0}">
      <dgm:prSet/>
      <dgm:spPr/>
      <dgm:t>
        <a:bodyPr/>
        <a:lstStyle/>
        <a:p>
          <a:endParaRPr lang="en-US"/>
        </a:p>
      </dgm:t>
    </dgm:pt>
    <dgm:pt modelId="{B93CFBE4-BA19-4640-9267-D349E2CF16A4}">
      <dgm:prSet phldrT="[Text]"/>
      <dgm:spPr/>
      <dgm:t>
        <a:bodyPr/>
        <a:lstStyle/>
        <a:p>
          <a:r>
            <a:rPr lang="en-US" dirty="0" smtClean="0"/>
            <a:t>Essential Elements</a:t>
          </a:r>
          <a:endParaRPr lang="en-US" dirty="0"/>
        </a:p>
      </dgm:t>
    </dgm:pt>
    <dgm:pt modelId="{CFC67E8D-73F0-4854-A0B0-41094793723B}" type="parTrans" cxnId="{68145832-66F5-4612-8DD5-3C09D7DF2A6B}">
      <dgm:prSet/>
      <dgm:spPr/>
      <dgm:t>
        <a:bodyPr/>
        <a:lstStyle/>
        <a:p>
          <a:endParaRPr lang="en-US"/>
        </a:p>
      </dgm:t>
    </dgm:pt>
    <dgm:pt modelId="{E3CA3683-93DF-4171-B21A-F5D8649031A4}" type="sibTrans" cxnId="{68145832-66F5-4612-8DD5-3C09D7DF2A6B}">
      <dgm:prSet/>
      <dgm:spPr/>
      <dgm:t>
        <a:bodyPr/>
        <a:lstStyle/>
        <a:p>
          <a:endParaRPr lang="en-US"/>
        </a:p>
      </dgm:t>
    </dgm:pt>
    <dgm:pt modelId="{416E9004-7625-4C4C-9FCB-20E69B16FCC6}">
      <dgm:prSet phldrT="[Text]"/>
      <dgm:spPr/>
      <dgm:t>
        <a:bodyPr/>
        <a:lstStyle/>
        <a:p>
          <a:r>
            <a:rPr lang="en-US" dirty="0" smtClean="0"/>
            <a:t>Goals</a:t>
          </a:r>
          <a:endParaRPr lang="en-US" dirty="0"/>
        </a:p>
      </dgm:t>
    </dgm:pt>
    <dgm:pt modelId="{80F8D39B-67E5-441E-9F05-A7BF21790DD1}" type="parTrans" cxnId="{DA67CA34-E830-460D-B91E-1940D4B43EA4}">
      <dgm:prSet/>
      <dgm:spPr/>
      <dgm:t>
        <a:bodyPr/>
        <a:lstStyle/>
        <a:p>
          <a:endParaRPr lang="en-US"/>
        </a:p>
      </dgm:t>
    </dgm:pt>
    <dgm:pt modelId="{FC85077D-566D-4B0E-BE4C-47222133E35B}" type="sibTrans" cxnId="{DA67CA34-E830-460D-B91E-1940D4B43EA4}">
      <dgm:prSet/>
      <dgm:spPr/>
      <dgm:t>
        <a:bodyPr/>
        <a:lstStyle/>
        <a:p>
          <a:endParaRPr lang="en-US"/>
        </a:p>
      </dgm:t>
    </dgm:pt>
    <dgm:pt modelId="{318F92BA-9681-406F-8E2C-FCB9B27E26C3}">
      <dgm:prSet phldrT="[Text]"/>
      <dgm:spPr/>
      <dgm:t>
        <a:bodyPr/>
        <a:lstStyle/>
        <a:p>
          <a:r>
            <a:rPr lang="en-US" dirty="0" smtClean="0"/>
            <a:t>Assessment</a:t>
          </a:r>
          <a:endParaRPr lang="en-US" dirty="0"/>
        </a:p>
      </dgm:t>
    </dgm:pt>
    <dgm:pt modelId="{ECAB91A5-475B-4319-B6D1-62EC3495C07D}" type="parTrans" cxnId="{E7E96702-723A-40D7-B246-524531E19F7E}">
      <dgm:prSet/>
      <dgm:spPr/>
      <dgm:t>
        <a:bodyPr/>
        <a:lstStyle/>
        <a:p>
          <a:endParaRPr lang="en-US"/>
        </a:p>
      </dgm:t>
    </dgm:pt>
    <dgm:pt modelId="{E8D346F3-8177-4149-8674-BAFA92181DAA}" type="sibTrans" cxnId="{E7E96702-723A-40D7-B246-524531E19F7E}">
      <dgm:prSet/>
      <dgm:spPr/>
      <dgm:t>
        <a:bodyPr/>
        <a:lstStyle/>
        <a:p>
          <a:endParaRPr lang="en-US"/>
        </a:p>
      </dgm:t>
    </dgm:pt>
    <dgm:pt modelId="{AE1DF71D-71F0-44AC-989A-42E52D93D2C2}">
      <dgm:prSet phldrT="[Text]"/>
      <dgm:spPr/>
      <dgm:t>
        <a:bodyPr/>
        <a:lstStyle/>
        <a:p>
          <a:r>
            <a:rPr lang="en-US" dirty="0" smtClean="0"/>
            <a:t>Embedded Testing</a:t>
          </a:r>
          <a:endParaRPr lang="en-US" dirty="0"/>
        </a:p>
      </dgm:t>
    </dgm:pt>
    <dgm:pt modelId="{184B2327-1BFC-4C40-9E09-618A405453A7}" type="parTrans" cxnId="{103DE264-9491-45AB-8663-C04C419CC6BE}">
      <dgm:prSet/>
      <dgm:spPr/>
      <dgm:t>
        <a:bodyPr/>
        <a:lstStyle/>
        <a:p>
          <a:endParaRPr lang="en-US"/>
        </a:p>
      </dgm:t>
    </dgm:pt>
    <dgm:pt modelId="{AC52595F-82FC-4C49-9FB5-9F669C871F14}" type="sibTrans" cxnId="{103DE264-9491-45AB-8663-C04C419CC6BE}">
      <dgm:prSet/>
      <dgm:spPr/>
      <dgm:t>
        <a:bodyPr/>
        <a:lstStyle/>
        <a:p>
          <a:endParaRPr lang="en-US"/>
        </a:p>
      </dgm:t>
    </dgm:pt>
    <dgm:pt modelId="{C30A5891-CEA9-4173-BFB7-3C88F4F33CE5}">
      <dgm:prSet phldrT="[Text]"/>
      <dgm:spPr/>
      <dgm:t>
        <a:bodyPr/>
        <a:lstStyle/>
        <a:p>
          <a:r>
            <a:rPr lang="en-US" dirty="0" smtClean="0"/>
            <a:t>Spring Testing</a:t>
          </a:r>
          <a:endParaRPr lang="en-US" dirty="0"/>
        </a:p>
      </dgm:t>
    </dgm:pt>
    <dgm:pt modelId="{4182561D-7A58-4F75-9C4B-CE4B21671354}" type="parTrans" cxnId="{4CFDD3E1-9DF7-4E86-A0BC-3FE3C6F694E9}">
      <dgm:prSet/>
      <dgm:spPr/>
      <dgm:t>
        <a:bodyPr/>
        <a:lstStyle/>
        <a:p>
          <a:endParaRPr lang="en-US"/>
        </a:p>
      </dgm:t>
    </dgm:pt>
    <dgm:pt modelId="{6325B31E-798A-4DE8-B22D-F85ECBF6E7DA}" type="sibTrans" cxnId="{4CFDD3E1-9DF7-4E86-A0BC-3FE3C6F694E9}">
      <dgm:prSet/>
      <dgm:spPr/>
      <dgm:t>
        <a:bodyPr/>
        <a:lstStyle/>
        <a:p>
          <a:endParaRPr lang="en-US"/>
        </a:p>
      </dgm:t>
    </dgm:pt>
    <dgm:pt modelId="{B4F2A3CE-1B67-4FED-BAC0-B2D47839CBA8}" type="pres">
      <dgm:prSet presAssocID="{E6A4085C-D41B-4E47-8159-BFFF4369FBAD}" presName="linearFlow" presStyleCnt="0">
        <dgm:presLayoutVars>
          <dgm:dir/>
          <dgm:animLvl val="lvl"/>
          <dgm:resizeHandles val="exact"/>
        </dgm:presLayoutVars>
      </dgm:prSet>
      <dgm:spPr/>
      <dgm:t>
        <a:bodyPr/>
        <a:lstStyle/>
        <a:p>
          <a:endParaRPr lang="en-US"/>
        </a:p>
      </dgm:t>
    </dgm:pt>
    <dgm:pt modelId="{15E0270D-68E8-4EBD-88E0-B0D5D2A31E04}" type="pres">
      <dgm:prSet presAssocID="{88C1B6B9-829B-4739-B9F3-2CC18A47DB51}" presName="composite" presStyleCnt="0"/>
      <dgm:spPr/>
    </dgm:pt>
    <dgm:pt modelId="{DD2EF444-2F36-4BFB-9140-27593E46200D}" type="pres">
      <dgm:prSet presAssocID="{88C1B6B9-829B-4739-B9F3-2CC18A47DB51}" presName="parentText" presStyleLbl="alignNode1" presStyleIdx="0" presStyleCnt="3" custLinFactNeighborX="-2019" custLinFactNeighborY="-707">
        <dgm:presLayoutVars>
          <dgm:chMax val="1"/>
          <dgm:bulletEnabled val="1"/>
        </dgm:presLayoutVars>
      </dgm:prSet>
      <dgm:spPr/>
      <dgm:t>
        <a:bodyPr/>
        <a:lstStyle/>
        <a:p>
          <a:endParaRPr lang="en-US"/>
        </a:p>
      </dgm:t>
    </dgm:pt>
    <dgm:pt modelId="{49AC1F07-B26A-45E9-99FA-C8EA0FD5F42F}" type="pres">
      <dgm:prSet presAssocID="{88C1B6B9-829B-4739-B9F3-2CC18A47DB51}" presName="descendantText" presStyleLbl="alignAcc1" presStyleIdx="0" presStyleCnt="3" custLinFactNeighborX="-1410" custLinFactNeighborY="4821">
        <dgm:presLayoutVars>
          <dgm:bulletEnabled val="1"/>
        </dgm:presLayoutVars>
      </dgm:prSet>
      <dgm:spPr/>
      <dgm:t>
        <a:bodyPr/>
        <a:lstStyle/>
        <a:p>
          <a:endParaRPr lang="en-US"/>
        </a:p>
      </dgm:t>
    </dgm:pt>
    <dgm:pt modelId="{91F4BC50-6EBE-4DF9-B257-C54585E64E9D}" type="pres">
      <dgm:prSet presAssocID="{A042DA67-1556-4834-80C7-90803B771849}" presName="sp" presStyleCnt="0"/>
      <dgm:spPr/>
    </dgm:pt>
    <dgm:pt modelId="{55B4963E-733A-4B7B-B9CE-2396EE455628}" type="pres">
      <dgm:prSet presAssocID="{560FF0F2-2677-4388-8602-4876528AC8D9}" presName="composite" presStyleCnt="0"/>
      <dgm:spPr/>
    </dgm:pt>
    <dgm:pt modelId="{D82864E2-3C58-4F26-960D-1E68A56CD687}" type="pres">
      <dgm:prSet presAssocID="{560FF0F2-2677-4388-8602-4876528AC8D9}" presName="parentText" presStyleLbl="alignNode1" presStyleIdx="1" presStyleCnt="3" custLinFactNeighborX="3028" custLinFactNeighborY="0">
        <dgm:presLayoutVars>
          <dgm:chMax val="1"/>
          <dgm:bulletEnabled val="1"/>
        </dgm:presLayoutVars>
      </dgm:prSet>
      <dgm:spPr/>
      <dgm:t>
        <a:bodyPr/>
        <a:lstStyle/>
        <a:p>
          <a:endParaRPr lang="en-US"/>
        </a:p>
      </dgm:t>
    </dgm:pt>
    <dgm:pt modelId="{1941362E-C0C9-4C68-9E4F-D54824784186}" type="pres">
      <dgm:prSet presAssocID="{560FF0F2-2677-4388-8602-4876528AC8D9}" presName="descendantText" presStyleLbl="alignAcc1" presStyleIdx="1" presStyleCnt="3" custLinFactNeighborX="-604" custLinFactNeighborY="6523">
        <dgm:presLayoutVars>
          <dgm:bulletEnabled val="1"/>
        </dgm:presLayoutVars>
      </dgm:prSet>
      <dgm:spPr/>
      <dgm:t>
        <a:bodyPr/>
        <a:lstStyle/>
        <a:p>
          <a:endParaRPr lang="en-US"/>
        </a:p>
      </dgm:t>
    </dgm:pt>
    <dgm:pt modelId="{BB97ABBB-D212-4843-AE14-3043927FDB89}" type="pres">
      <dgm:prSet presAssocID="{ECDF80E3-3F3D-4B3C-8634-2CB93D74C5E3}" presName="sp" presStyleCnt="0"/>
      <dgm:spPr/>
    </dgm:pt>
    <dgm:pt modelId="{1B8A84C9-7802-4234-8F20-F6FEDDA43D95}" type="pres">
      <dgm:prSet presAssocID="{318F92BA-9681-406F-8E2C-FCB9B27E26C3}" presName="composite" presStyleCnt="0"/>
      <dgm:spPr/>
    </dgm:pt>
    <dgm:pt modelId="{D624574B-9F5D-4C81-8CEB-2DD22013DE78}" type="pres">
      <dgm:prSet presAssocID="{318F92BA-9681-406F-8E2C-FCB9B27E26C3}" presName="parentText" presStyleLbl="alignNode1" presStyleIdx="2" presStyleCnt="3">
        <dgm:presLayoutVars>
          <dgm:chMax val="1"/>
          <dgm:bulletEnabled val="1"/>
        </dgm:presLayoutVars>
      </dgm:prSet>
      <dgm:spPr/>
      <dgm:t>
        <a:bodyPr/>
        <a:lstStyle/>
        <a:p>
          <a:endParaRPr lang="en-US"/>
        </a:p>
      </dgm:t>
    </dgm:pt>
    <dgm:pt modelId="{54CFC522-EE38-4E11-BCA1-F8ED9C7AE655}" type="pres">
      <dgm:prSet presAssocID="{318F92BA-9681-406F-8E2C-FCB9B27E26C3}" presName="descendantText" presStyleLbl="alignAcc1" presStyleIdx="2" presStyleCnt="3">
        <dgm:presLayoutVars>
          <dgm:bulletEnabled val="1"/>
        </dgm:presLayoutVars>
      </dgm:prSet>
      <dgm:spPr/>
      <dgm:t>
        <a:bodyPr/>
        <a:lstStyle/>
        <a:p>
          <a:endParaRPr lang="en-US"/>
        </a:p>
      </dgm:t>
    </dgm:pt>
  </dgm:ptLst>
  <dgm:cxnLst>
    <dgm:cxn modelId="{9CFF1870-6C12-452D-AEEC-244429D7F72B}" type="presOf" srcId="{B93CFBE4-BA19-4640-9267-D349E2CF16A4}" destId="{1941362E-C0C9-4C68-9E4F-D54824784186}" srcOrd="0" destOrd="0" presId="urn:microsoft.com/office/officeart/2005/8/layout/chevron2"/>
    <dgm:cxn modelId="{68145832-66F5-4612-8DD5-3C09D7DF2A6B}" srcId="{560FF0F2-2677-4388-8602-4876528AC8D9}" destId="{B93CFBE4-BA19-4640-9267-D349E2CF16A4}" srcOrd="0" destOrd="0" parTransId="{CFC67E8D-73F0-4854-A0B0-41094793723B}" sibTransId="{E3CA3683-93DF-4171-B21A-F5D8649031A4}"/>
    <dgm:cxn modelId="{67C4C52B-E800-400F-9D2E-79967961069F}" srcId="{E6A4085C-D41B-4E47-8159-BFFF4369FBAD}" destId="{88C1B6B9-829B-4739-B9F3-2CC18A47DB51}" srcOrd="0" destOrd="0" parTransId="{644E1F88-911C-45A6-B38E-4D7A775E34AA}" sibTransId="{A042DA67-1556-4834-80C7-90803B771849}"/>
    <dgm:cxn modelId="{AC7FB1D3-E237-4550-B1D3-82838B2C11A0}" type="presOf" srcId="{416E9004-7625-4C4C-9FCB-20E69B16FCC6}" destId="{1941362E-C0C9-4C68-9E4F-D54824784186}" srcOrd="0" destOrd="1" presId="urn:microsoft.com/office/officeart/2005/8/layout/chevron2"/>
    <dgm:cxn modelId="{F8D92D4E-6D2B-402E-ABB3-5ECA49ED60A6}" type="presOf" srcId="{C30A5891-CEA9-4173-BFB7-3C88F4F33CE5}" destId="{54CFC522-EE38-4E11-BCA1-F8ED9C7AE655}" srcOrd="0" destOrd="1" presId="urn:microsoft.com/office/officeart/2005/8/layout/chevron2"/>
    <dgm:cxn modelId="{E7E96702-723A-40D7-B246-524531E19F7E}" srcId="{E6A4085C-D41B-4E47-8159-BFFF4369FBAD}" destId="{318F92BA-9681-406F-8E2C-FCB9B27E26C3}" srcOrd="2" destOrd="0" parTransId="{ECAB91A5-475B-4319-B6D1-62EC3495C07D}" sibTransId="{E8D346F3-8177-4149-8674-BAFA92181DAA}"/>
    <dgm:cxn modelId="{AD825C96-7654-4503-9C49-FBAB4182ADFE}" type="presOf" srcId="{560FF0F2-2677-4388-8602-4876528AC8D9}" destId="{D82864E2-3C58-4F26-960D-1E68A56CD687}" srcOrd="0" destOrd="0" presId="urn:microsoft.com/office/officeart/2005/8/layout/chevron2"/>
    <dgm:cxn modelId="{67B465A7-6348-4E9C-ABA7-B7F4FA984FC6}" type="presOf" srcId="{AA5ADD50-0E84-47E1-AF25-3E905B7CE7A6}" destId="{49AC1F07-B26A-45E9-99FA-C8EA0FD5F42F}" srcOrd="0" destOrd="1" presId="urn:microsoft.com/office/officeart/2005/8/layout/chevron2"/>
    <dgm:cxn modelId="{1450399C-C584-4D23-B4C8-C244848E5406}" srcId="{88C1B6B9-829B-4739-B9F3-2CC18A47DB51}" destId="{981C7C39-9B53-4AAD-90DC-1A59E500A475}" srcOrd="0" destOrd="0" parTransId="{2D8C66EF-7666-4055-A33A-F2DA00C37FE5}" sibTransId="{1505AEB6-06AD-448D-AED4-3764ECB31FD9}"/>
    <dgm:cxn modelId="{DA67CA34-E830-460D-B91E-1940D4B43EA4}" srcId="{560FF0F2-2677-4388-8602-4876528AC8D9}" destId="{416E9004-7625-4C4C-9FCB-20E69B16FCC6}" srcOrd="1" destOrd="0" parTransId="{80F8D39B-67E5-441E-9F05-A7BF21790DD1}" sibTransId="{FC85077D-566D-4B0E-BE4C-47222133E35B}"/>
    <dgm:cxn modelId="{C591CAD3-C389-4810-AC9F-7D03AD9B42A0}" srcId="{E6A4085C-D41B-4E47-8159-BFFF4369FBAD}" destId="{560FF0F2-2677-4388-8602-4876528AC8D9}" srcOrd="1" destOrd="0" parTransId="{844F26FA-B917-4990-8624-F299DA97D088}" sibTransId="{ECDF80E3-3F3D-4B3C-8634-2CB93D74C5E3}"/>
    <dgm:cxn modelId="{2FFD47BA-AB9D-4B87-B79D-EDE1CBEEDDCA}" type="presOf" srcId="{981C7C39-9B53-4AAD-90DC-1A59E500A475}" destId="{49AC1F07-B26A-45E9-99FA-C8EA0FD5F42F}" srcOrd="0" destOrd="0" presId="urn:microsoft.com/office/officeart/2005/8/layout/chevron2"/>
    <dgm:cxn modelId="{103DE264-9491-45AB-8663-C04C419CC6BE}" srcId="{318F92BA-9681-406F-8E2C-FCB9B27E26C3}" destId="{AE1DF71D-71F0-44AC-989A-42E52D93D2C2}" srcOrd="0" destOrd="0" parTransId="{184B2327-1BFC-4C40-9E09-618A405453A7}" sibTransId="{AC52595F-82FC-4C49-9FB5-9F669C871F14}"/>
    <dgm:cxn modelId="{25767EC2-6337-4898-B7D1-0F851BBC1048}" type="presOf" srcId="{318F92BA-9681-406F-8E2C-FCB9B27E26C3}" destId="{D624574B-9F5D-4C81-8CEB-2DD22013DE78}" srcOrd="0" destOrd="0" presId="urn:microsoft.com/office/officeart/2005/8/layout/chevron2"/>
    <dgm:cxn modelId="{4CFDD3E1-9DF7-4E86-A0BC-3FE3C6F694E9}" srcId="{318F92BA-9681-406F-8E2C-FCB9B27E26C3}" destId="{C30A5891-CEA9-4173-BFB7-3C88F4F33CE5}" srcOrd="1" destOrd="0" parTransId="{4182561D-7A58-4F75-9C4B-CE4B21671354}" sibTransId="{6325B31E-798A-4DE8-B22D-F85ECBF6E7DA}"/>
    <dgm:cxn modelId="{15E912F2-7734-42C9-9E5B-02989C55AA40}" type="presOf" srcId="{E6A4085C-D41B-4E47-8159-BFFF4369FBAD}" destId="{B4F2A3CE-1B67-4FED-BAC0-B2D47839CBA8}" srcOrd="0" destOrd="0" presId="urn:microsoft.com/office/officeart/2005/8/layout/chevron2"/>
    <dgm:cxn modelId="{3B7211D2-D555-4FC1-BF69-B5E130138AEF}" type="presOf" srcId="{AE1DF71D-71F0-44AC-989A-42E52D93D2C2}" destId="{54CFC522-EE38-4E11-BCA1-F8ED9C7AE655}" srcOrd="0" destOrd="0" presId="urn:microsoft.com/office/officeart/2005/8/layout/chevron2"/>
    <dgm:cxn modelId="{1CD7EC4E-AB16-49F5-812B-2EABFB4408CE}" srcId="{88C1B6B9-829B-4739-B9F3-2CC18A47DB51}" destId="{AA5ADD50-0E84-47E1-AF25-3E905B7CE7A6}" srcOrd="1" destOrd="0" parTransId="{675F3B0C-E95E-43E7-BFF5-197FFFE44AF3}" sibTransId="{338D88DC-28BB-4384-8237-7B75B90627A8}"/>
    <dgm:cxn modelId="{67C2777C-EB97-472C-BDF2-C6836EBFEE80}" type="presOf" srcId="{88C1B6B9-829B-4739-B9F3-2CC18A47DB51}" destId="{DD2EF444-2F36-4BFB-9140-27593E46200D}" srcOrd="0" destOrd="0" presId="urn:microsoft.com/office/officeart/2005/8/layout/chevron2"/>
    <dgm:cxn modelId="{EE3225ED-89B0-40BC-B776-4E5D2CD88B3D}" type="presParOf" srcId="{B4F2A3CE-1B67-4FED-BAC0-B2D47839CBA8}" destId="{15E0270D-68E8-4EBD-88E0-B0D5D2A31E04}" srcOrd="0" destOrd="0" presId="urn:microsoft.com/office/officeart/2005/8/layout/chevron2"/>
    <dgm:cxn modelId="{833057F1-C285-4A8D-B742-311E804D7CA0}" type="presParOf" srcId="{15E0270D-68E8-4EBD-88E0-B0D5D2A31E04}" destId="{DD2EF444-2F36-4BFB-9140-27593E46200D}" srcOrd="0" destOrd="0" presId="urn:microsoft.com/office/officeart/2005/8/layout/chevron2"/>
    <dgm:cxn modelId="{B67A01AE-9DAD-4A45-9160-9D2C5B839C98}" type="presParOf" srcId="{15E0270D-68E8-4EBD-88E0-B0D5D2A31E04}" destId="{49AC1F07-B26A-45E9-99FA-C8EA0FD5F42F}" srcOrd="1" destOrd="0" presId="urn:microsoft.com/office/officeart/2005/8/layout/chevron2"/>
    <dgm:cxn modelId="{9053B7A4-EDA6-4960-8ECA-254E13B1BA3F}" type="presParOf" srcId="{B4F2A3CE-1B67-4FED-BAC0-B2D47839CBA8}" destId="{91F4BC50-6EBE-4DF9-B257-C54585E64E9D}" srcOrd="1" destOrd="0" presId="urn:microsoft.com/office/officeart/2005/8/layout/chevron2"/>
    <dgm:cxn modelId="{9EA770FA-5865-4E15-9234-13375CEF9732}" type="presParOf" srcId="{B4F2A3CE-1B67-4FED-BAC0-B2D47839CBA8}" destId="{55B4963E-733A-4B7B-B9CE-2396EE455628}" srcOrd="2" destOrd="0" presId="urn:microsoft.com/office/officeart/2005/8/layout/chevron2"/>
    <dgm:cxn modelId="{3157EED5-78AE-4D41-A98B-2E35A0CD99CB}" type="presParOf" srcId="{55B4963E-733A-4B7B-B9CE-2396EE455628}" destId="{D82864E2-3C58-4F26-960D-1E68A56CD687}" srcOrd="0" destOrd="0" presId="urn:microsoft.com/office/officeart/2005/8/layout/chevron2"/>
    <dgm:cxn modelId="{78124CBA-084F-442F-8233-A2D643DB1A40}" type="presParOf" srcId="{55B4963E-733A-4B7B-B9CE-2396EE455628}" destId="{1941362E-C0C9-4C68-9E4F-D54824784186}" srcOrd="1" destOrd="0" presId="urn:microsoft.com/office/officeart/2005/8/layout/chevron2"/>
    <dgm:cxn modelId="{904C1063-E367-4F60-9464-391746F02E5C}" type="presParOf" srcId="{B4F2A3CE-1B67-4FED-BAC0-B2D47839CBA8}" destId="{BB97ABBB-D212-4843-AE14-3043927FDB89}" srcOrd="3" destOrd="0" presId="urn:microsoft.com/office/officeart/2005/8/layout/chevron2"/>
    <dgm:cxn modelId="{6721F081-271E-445C-8799-B71F4E0CDF3A}" type="presParOf" srcId="{B4F2A3CE-1B67-4FED-BAC0-B2D47839CBA8}" destId="{1B8A84C9-7802-4234-8F20-F6FEDDA43D95}" srcOrd="4" destOrd="0" presId="urn:microsoft.com/office/officeart/2005/8/layout/chevron2"/>
    <dgm:cxn modelId="{8A6CE740-DC0E-4D26-BEBA-E83F049D4573}" type="presParOf" srcId="{1B8A84C9-7802-4234-8F20-F6FEDDA43D95}" destId="{D624574B-9F5D-4C81-8CEB-2DD22013DE78}" srcOrd="0" destOrd="0" presId="urn:microsoft.com/office/officeart/2005/8/layout/chevron2"/>
    <dgm:cxn modelId="{1A6B1449-8E5D-4901-AF38-208B4EAD22F9}" type="presParOf" srcId="{1B8A84C9-7802-4234-8F20-F6FEDDA43D95}" destId="{54CFC522-EE38-4E11-BCA1-F8ED9C7AE65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87AB7-8CCD-49B3-8C7A-BA3225CD97E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461FF619-F8D4-4EAB-BC38-0BE55FDFD17D}">
      <dgm:prSet phldrT="[Text]"/>
      <dgm:spPr/>
      <dgm:t>
        <a:bodyPr/>
        <a:lstStyle/>
        <a:p>
          <a:r>
            <a:rPr lang="en-US" dirty="0" smtClean="0"/>
            <a:t>ACT</a:t>
          </a:r>
          <a:endParaRPr lang="en-US" dirty="0"/>
        </a:p>
      </dgm:t>
    </dgm:pt>
    <dgm:pt modelId="{845733A6-94E6-44EC-B881-402521D5D6BA}" type="parTrans" cxnId="{D6E2D20F-8165-4AE4-93BA-DD77D070817A}">
      <dgm:prSet/>
      <dgm:spPr/>
      <dgm:t>
        <a:bodyPr/>
        <a:lstStyle/>
        <a:p>
          <a:endParaRPr lang="en-US"/>
        </a:p>
      </dgm:t>
    </dgm:pt>
    <dgm:pt modelId="{A59550AE-B9B8-4D85-BC97-F258779E1470}" type="sibTrans" cxnId="{D6E2D20F-8165-4AE4-93BA-DD77D070817A}">
      <dgm:prSet/>
      <dgm:spPr/>
      <dgm:t>
        <a:bodyPr/>
        <a:lstStyle/>
        <a:p>
          <a:endParaRPr lang="en-US"/>
        </a:p>
      </dgm:t>
    </dgm:pt>
    <dgm:pt modelId="{C8C528E2-5539-426F-B1BD-A0E4E015905D}">
      <dgm:prSet phldrT="[Text]"/>
      <dgm:spPr/>
      <dgm:t>
        <a:bodyPr/>
        <a:lstStyle/>
        <a:p>
          <a:r>
            <a:rPr lang="en-US" dirty="0" smtClean="0"/>
            <a:t>Accommodations</a:t>
          </a:r>
          <a:endParaRPr lang="en-US" dirty="0"/>
        </a:p>
      </dgm:t>
    </dgm:pt>
    <dgm:pt modelId="{FC75AA7A-AC11-4339-9F47-87C62466406F}" type="parTrans" cxnId="{C8BB3F12-9DD8-442C-BA8F-C0B89572D6A5}">
      <dgm:prSet/>
      <dgm:spPr/>
      <dgm:t>
        <a:bodyPr/>
        <a:lstStyle/>
        <a:p>
          <a:endParaRPr lang="en-US"/>
        </a:p>
      </dgm:t>
    </dgm:pt>
    <dgm:pt modelId="{79D20D54-2FED-4EF9-8015-9D9379947E21}" type="sibTrans" cxnId="{C8BB3F12-9DD8-442C-BA8F-C0B89572D6A5}">
      <dgm:prSet/>
      <dgm:spPr/>
      <dgm:t>
        <a:bodyPr/>
        <a:lstStyle/>
        <a:p>
          <a:endParaRPr lang="en-US"/>
        </a:p>
      </dgm:t>
    </dgm:pt>
    <dgm:pt modelId="{1DC48F83-6BDF-45E6-B01F-1F11D2BCD090}">
      <dgm:prSet phldrT="[Text]"/>
      <dgm:spPr/>
      <dgm:t>
        <a:bodyPr/>
        <a:lstStyle/>
        <a:p>
          <a:r>
            <a:rPr lang="en-US" b="1" dirty="0" smtClean="0"/>
            <a:t>DUE </a:t>
          </a:r>
          <a:r>
            <a:rPr lang="en-US" dirty="0" smtClean="0"/>
            <a:t>March 10, 2017 Complete Accommodation Requests </a:t>
          </a:r>
          <a:endParaRPr lang="en-US" dirty="0"/>
        </a:p>
      </dgm:t>
    </dgm:pt>
    <dgm:pt modelId="{7DC023C0-CD29-4749-940E-684CC0BF47BD}" type="parTrans" cxnId="{E0ED3741-AC61-4632-8E2F-F0955DDB9E3C}">
      <dgm:prSet/>
      <dgm:spPr/>
      <dgm:t>
        <a:bodyPr/>
        <a:lstStyle/>
        <a:p>
          <a:endParaRPr lang="en-US"/>
        </a:p>
      </dgm:t>
    </dgm:pt>
    <dgm:pt modelId="{983B0363-1E0D-4C61-8260-DCA67AC1F795}" type="sibTrans" cxnId="{E0ED3741-AC61-4632-8E2F-F0955DDB9E3C}">
      <dgm:prSet/>
      <dgm:spPr/>
      <dgm:t>
        <a:bodyPr/>
        <a:lstStyle/>
        <a:p>
          <a:endParaRPr lang="en-US"/>
        </a:p>
      </dgm:t>
    </dgm:pt>
    <dgm:pt modelId="{0A686D04-D90F-4176-BE50-148C99EB6943}">
      <dgm:prSet phldrT="[Text]"/>
      <dgm:spPr/>
      <dgm:t>
        <a:bodyPr/>
        <a:lstStyle/>
        <a:p>
          <a:r>
            <a:rPr lang="en-US" dirty="0" smtClean="0"/>
            <a:t>EOC</a:t>
          </a:r>
          <a:endParaRPr lang="en-US" dirty="0"/>
        </a:p>
      </dgm:t>
    </dgm:pt>
    <dgm:pt modelId="{4A327690-D498-4092-8A51-032A2242A19F}" type="parTrans" cxnId="{A08F2A03-E0E7-410E-88BD-2FDFBFBFDB26}">
      <dgm:prSet/>
      <dgm:spPr/>
      <dgm:t>
        <a:bodyPr/>
        <a:lstStyle/>
        <a:p>
          <a:endParaRPr lang="en-US"/>
        </a:p>
      </dgm:t>
    </dgm:pt>
    <dgm:pt modelId="{987A1CD2-CB73-4A39-B95B-E6F3D04542D5}" type="sibTrans" cxnId="{A08F2A03-E0E7-410E-88BD-2FDFBFBFDB26}">
      <dgm:prSet/>
      <dgm:spPr/>
      <dgm:t>
        <a:bodyPr/>
        <a:lstStyle/>
        <a:p>
          <a:endParaRPr lang="en-US"/>
        </a:p>
      </dgm:t>
    </dgm:pt>
    <dgm:pt modelId="{346556C9-3767-433D-B122-8478346A3972}">
      <dgm:prSet phldrT="[Text]"/>
      <dgm:spPr/>
      <dgm:t>
        <a:bodyPr/>
        <a:lstStyle/>
        <a:p>
          <a:r>
            <a:rPr lang="en-US" dirty="0" smtClean="0"/>
            <a:t>DSGLA</a:t>
          </a:r>
          <a:endParaRPr lang="en-US" dirty="0"/>
        </a:p>
      </dgm:t>
    </dgm:pt>
    <dgm:pt modelId="{5DFDF8BA-3E56-4654-8CE3-257394D71FAD}" type="parTrans" cxnId="{1058F87B-DBE7-4923-8AA6-DCF01F141EA1}">
      <dgm:prSet/>
      <dgm:spPr/>
      <dgm:t>
        <a:bodyPr/>
        <a:lstStyle/>
        <a:p>
          <a:endParaRPr lang="en-US"/>
        </a:p>
      </dgm:t>
    </dgm:pt>
    <dgm:pt modelId="{1FE54FAA-ED1A-4869-928A-A0B416B8E66E}" type="sibTrans" cxnId="{1058F87B-DBE7-4923-8AA6-DCF01F141EA1}">
      <dgm:prSet/>
      <dgm:spPr/>
      <dgm:t>
        <a:bodyPr/>
        <a:lstStyle/>
        <a:p>
          <a:endParaRPr lang="en-US"/>
        </a:p>
      </dgm:t>
    </dgm:pt>
    <dgm:pt modelId="{46C1C730-1E5D-4DFF-B39A-D0D9D88C71F8}">
      <dgm:prSet phldrT="[Text]"/>
      <dgm:spPr/>
      <dgm:t>
        <a:bodyPr/>
        <a:lstStyle/>
        <a:p>
          <a:r>
            <a:rPr lang="en-US" dirty="0" smtClean="0"/>
            <a:t>REPORTING</a:t>
          </a:r>
          <a:endParaRPr lang="en-US" dirty="0"/>
        </a:p>
      </dgm:t>
    </dgm:pt>
    <dgm:pt modelId="{101917DB-122A-4F83-ABF0-2FAEB72FE2BA}" type="parTrans" cxnId="{DEBF8D04-50CE-4B78-9C6D-0ACA3F46AE65}">
      <dgm:prSet/>
      <dgm:spPr/>
      <dgm:t>
        <a:bodyPr/>
        <a:lstStyle/>
        <a:p>
          <a:endParaRPr lang="en-US"/>
        </a:p>
      </dgm:t>
    </dgm:pt>
    <dgm:pt modelId="{B16392BF-479B-4195-BBB1-4208F7D2464E}" type="sibTrans" cxnId="{DEBF8D04-50CE-4B78-9C6D-0ACA3F46AE65}">
      <dgm:prSet/>
      <dgm:spPr/>
      <dgm:t>
        <a:bodyPr/>
        <a:lstStyle/>
        <a:p>
          <a:endParaRPr lang="en-US"/>
        </a:p>
      </dgm:t>
    </dgm:pt>
    <dgm:pt modelId="{A22B5FE2-A0A4-403D-B71E-EB75C03C8286}">
      <dgm:prSet phldrT="[Text]"/>
      <dgm:spPr/>
      <dgm:t>
        <a:bodyPr/>
        <a:lstStyle/>
        <a:p>
          <a:r>
            <a:rPr lang="en-US" dirty="0" smtClean="0"/>
            <a:t>ELL</a:t>
          </a:r>
          <a:endParaRPr lang="en-US" dirty="0"/>
        </a:p>
      </dgm:t>
    </dgm:pt>
    <dgm:pt modelId="{430B36BE-8E9E-4664-AEB0-8F6F50875BA5}" type="parTrans" cxnId="{A44E35C7-E2C8-4400-A8FC-DDCD9380B1C6}">
      <dgm:prSet/>
      <dgm:spPr/>
      <dgm:t>
        <a:bodyPr/>
        <a:lstStyle/>
        <a:p>
          <a:endParaRPr lang="en-US"/>
        </a:p>
      </dgm:t>
    </dgm:pt>
    <dgm:pt modelId="{1986B370-09D2-4F6E-9203-DEFEBF8A8E46}" type="sibTrans" cxnId="{A44E35C7-E2C8-4400-A8FC-DDCD9380B1C6}">
      <dgm:prSet/>
      <dgm:spPr/>
      <dgm:t>
        <a:bodyPr/>
        <a:lstStyle/>
        <a:p>
          <a:endParaRPr lang="en-US"/>
        </a:p>
      </dgm:t>
    </dgm:pt>
    <dgm:pt modelId="{0F284C0B-F7A9-4D89-B51B-28A34D008D33}">
      <dgm:prSet phldrT="[Text]"/>
      <dgm:spPr/>
      <dgm:t>
        <a:bodyPr/>
        <a:lstStyle/>
        <a:p>
          <a:r>
            <a:rPr lang="en-US" dirty="0" smtClean="0"/>
            <a:t>Special Considerations Page</a:t>
          </a:r>
          <a:endParaRPr lang="en-US" dirty="0"/>
        </a:p>
      </dgm:t>
    </dgm:pt>
    <dgm:pt modelId="{1A0CFF5F-238B-4DAA-A095-F7DBC5A5AB3D}" type="parTrans" cxnId="{D0C3C814-50A2-46C9-B138-F97EB36C8FC6}">
      <dgm:prSet/>
      <dgm:spPr/>
      <dgm:t>
        <a:bodyPr/>
        <a:lstStyle/>
        <a:p>
          <a:endParaRPr lang="en-US"/>
        </a:p>
      </dgm:t>
    </dgm:pt>
    <dgm:pt modelId="{55003420-4FBF-482B-8CB3-147BC79DBAAF}" type="sibTrans" cxnId="{D0C3C814-50A2-46C9-B138-F97EB36C8FC6}">
      <dgm:prSet/>
      <dgm:spPr/>
      <dgm:t>
        <a:bodyPr/>
        <a:lstStyle/>
        <a:p>
          <a:endParaRPr lang="en-US"/>
        </a:p>
      </dgm:t>
    </dgm:pt>
    <dgm:pt modelId="{52050A1F-5C78-4F74-B450-7D3EFB4945B9}">
      <dgm:prSet phldrT="[Text]"/>
      <dgm:spPr/>
      <dgm:t>
        <a:bodyPr/>
        <a:lstStyle/>
        <a:p>
          <a:r>
            <a:rPr lang="en-US" dirty="0" smtClean="0"/>
            <a:t>WIDA-A</a:t>
          </a:r>
          <a:endParaRPr lang="en-US" dirty="0"/>
        </a:p>
      </dgm:t>
    </dgm:pt>
    <dgm:pt modelId="{CBDD4D54-6522-41FF-8483-BB2D9858F847}" type="parTrans" cxnId="{F9D7D7D5-19AC-46D6-B243-3DCD99A6E42B}">
      <dgm:prSet/>
      <dgm:spPr/>
      <dgm:t>
        <a:bodyPr/>
        <a:lstStyle/>
        <a:p>
          <a:endParaRPr lang="en-US"/>
        </a:p>
      </dgm:t>
    </dgm:pt>
    <dgm:pt modelId="{09D3CB67-6ADC-4205-8916-A88469A80A82}" type="sibTrans" cxnId="{F9D7D7D5-19AC-46D6-B243-3DCD99A6E42B}">
      <dgm:prSet/>
      <dgm:spPr/>
      <dgm:t>
        <a:bodyPr/>
        <a:lstStyle/>
        <a:p>
          <a:endParaRPr lang="en-US"/>
        </a:p>
      </dgm:t>
    </dgm:pt>
    <dgm:pt modelId="{EED69DE1-05B5-4C55-ACED-48E4F057982B}">
      <dgm:prSet phldrT="[Text]"/>
      <dgm:spPr/>
      <dgm:t>
        <a:bodyPr/>
        <a:lstStyle/>
        <a:p>
          <a:r>
            <a:rPr lang="en-US" dirty="0" smtClean="0"/>
            <a:t>12</a:t>
          </a:r>
          <a:r>
            <a:rPr lang="en-US" baseline="30000" dirty="0" smtClean="0"/>
            <a:t>th</a:t>
          </a:r>
          <a:r>
            <a:rPr lang="en-US" dirty="0" smtClean="0"/>
            <a:t> Grade</a:t>
          </a:r>
          <a:endParaRPr lang="en-US" dirty="0"/>
        </a:p>
      </dgm:t>
    </dgm:pt>
    <dgm:pt modelId="{895058F0-4F20-4DE1-8011-80004D266C7A}" type="parTrans" cxnId="{BDF26534-5F5D-458B-A374-95BDBE4426C9}">
      <dgm:prSet/>
      <dgm:spPr/>
      <dgm:t>
        <a:bodyPr/>
        <a:lstStyle/>
        <a:p>
          <a:endParaRPr lang="en-US"/>
        </a:p>
      </dgm:t>
    </dgm:pt>
    <dgm:pt modelId="{1083775E-4513-473B-830E-4CF650F7ECEB}" type="sibTrans" cxnId="{BDF26534-5F5D-458B-A374-95BDBE4426C9}">
      <dgm:prSet/>
      <dgm:spPr/>
      <dgm:t>
        <a:bodyPr/>
        <a:lstStyle/>
        <a:p>
          <a:endParaRPr lang="en-US"/>
        </a:p>
      </dgm:t>
    </dgm:pt>
    <dgm:pt modelId="{95C7A2F6-0034-42C3-8D2E-9E1478C1F5A3}" type="pres">
      <dgm:prSet presAssocID="{9AF87AB7-8CCD-49B3-8C7A-BA3225CD97EB}" presName="Name0" presStyleCnt="0">
        <dgm:presLayoutVars>
          <dgm:chMax val="7"/>
          <dgm:dir/>
          <dgm:animLvl val="lvl"/>
          <dgm:resizeHandles val="exact"/>
        </dgm:presLayoutVars>
      </dgm:prSet>
      <dgm:spPr/>
      <dgm:t>
        <a:bodyPr/>
        <a:lstStyle/>
        <a:p>
          <a:endParaRPr lang="en-US"/>
        </a:p>
      </dgm:t>
    </dgm:pt>
    <dgm:pt modelId="{A775198A-FF24-4805-85BF-1DC34A8D2F2A}" type="pres">
      <dgm:prSet presAssocID="{461FF619-F8D4-4EAB-BC38-0BE55FDFD17D}" presName="circle1" presStyleLbl="node1" presStyleIdx="0" presStyleCnt="3"/>
      <dgm:spPr/>
    </dgm:pt>
    <dgm:pt modelId="{966BB8AD-69C2-4805-9EB8-16F3B21BECFB}" type="pres">
      <dgm:prSet presAssocID="{461FF619-F8D4-4EAB-BC38-0BE55FDFD17D}" presName="space" presStyleCnt="0"/>
      <dgm:spPr/>
    </dgm:pt>
    <dgm:pt modelId="{1EB28426-A51E-410F-98DB-E79704115BF1}" type="pres">
      <dgm:prSet presAssocID="{461FF619-F8D4-4EAB-BC38-0BE55FDFD17D}" presName="rect1" presStyleLbl="alignAcc1" presStyleIdx="0" presStyleCnt="3"/>
      <dgm:spPr/>
      <dgm:t>
        <a:bodyPr/>
        <a:lstStyle/>
        <a:p>
          <a:endParaRPr lang="en-US"/>
        </a:p>
      </dgm:t>
    </dgm:pt>
    <dgm:pt modelId="{5CA67453-7D08-445F-B08D-D932D0E117C4}" type="pres">
      <dgm:prSet presAssocID="{0A686D04-D90F-4176-BE50-148C99EB6943}" presName="vertSpace2" presStyleLbl="node1" presStyleIdx="0" presStyleCnt="3"/>
      <dgm:spPr/>
    </dgm:pt>
    <dgm:pt modelId="{A4FB1C0E-0E4E-4A60-9F3F-5EA51DF662A8}" type="pres">
      <dgm:prSet presAssocID="{0A686D04-D90F-4176-BE50-148C99EB6943}" presName="circle2" presStyleLbl="node1" presStyleIdx="1" presStyleCnt="3"/>
      <dgm:spPr/>
    </dgm:pt>
    <dgm:pt modelId="{94022D44-8697-4CD7-896C-1E44DAB9268B}" type="pres">
      <dgm:prSet presAssocID="{0A686D04-D90F-4176-BE50-148C99EB6943}" presName="rect2" presStyleLbl="alignAcc1" presStyleIdx="1" presStyleCnt="3"/>
      <dgm:spPr/>
      <dgm:t>
        <a:bodyPr/>
        <a:lstStyle/>
        <a:p>
          <a:endParaRPr lang="en-US"/>
        </a:p>
      </dgm:t>
    </dgm:pt>
    <dgm:pt modelId="{ECDF99EF-C7B7-4A54-99E8-8DB9EDBE5C73}" type="pres">
      <dgm:prSet presAssocID="{A22B5FE2-A0A4-403D-B71E-EB75C03C8286}" presName="vertSpace3" presStyleLbl="node1" presStyleIdx="1" presStyleCnt="3"/>
      <dgm:spPr/>
    </dgm:pt>
    <dgm:pt modelId="{1C6BAC3E-C341-4373-B710-4F53BC751EFD}" type="pres">
      <dgm:prSet presAssocID="{A22B5FE2-A0A4-403D-B71E-EB75C03C8286}" presName="circle3" presStyleLbl="node1" presStyleIdx="2" presStyleCnt="3"/>
      <dgm:spPr/>
    </dgm:pt>
    <dgm:pt modelId="{73B6D3F4-EC3C-4EB9-B23C-1B5E08239361}" type="pres">
      <dgm:prSet presAssocID="{A22B5FE2-A0A4-403D-B71E-EB75C03C8286}" presName="rect3" presStyleLbl="alignAcc1" presStyleIdx="2" presStyleCnt="3"/>
      <dgm:spPr/>
      <dgm:t>
        <a:bodyPr/>
        <a:lstStyle/>
        <a:p>
          <a:endParaRPr lang="en-US"/>
        </a:p>
      </dgm:t>
    </dgm:pt>
    <dgm:pt modelId="{11D1C73C-4F66-4091-A6E9-378580EA9712}" type="pres">
      <dgm:prSet presAssocID="{461FF619-F8D4-4EAB-BC38-0BE55FDFD17D}" presName="rect1ParTx" presStyleLbl="alignAcc1" presStyleIdx="2" presStyleCnt="3">
        <dgm:presLayoutVars>
          <dgm:chMax val="1"/>
          <dgm:bulletEnabled val="1"/>
        </dgm:presLayoutVars>
      </dgm:prSet>
      <dgm:spPr/>
      <dgm:t>
        <a:bodyPr/>
        <a:lstStyle/>
        <a:p>
          <a:endParaRPr lang="en-US"/>
        </a:p>
      </dgm:t>
    </dgm:pt>
    <dgm:pt modelId="{A770E848-D2C7-4741-826A-5FBFE724D429}" type="pres">
      <dgm:prSet presAssocID="{461FF619-F8D4-4EAB-BC38-0BE55FDFD17D}" presName="rect1ChTx" presStyleLbl="alignAcc1" presStyleIdx="2" presStyleCnt="3">
        <dgm:presLayoutVars>
          <dgm:bulletEnabled val="1"/>
        </dgm:presLayoutVars>
      </dgm:prSet>
      <dgm:spPr/>
      <dgm:t>
        <a:bodyPr/>
        <a:lstStyle/>
        <a:p>
          <a:endParaRPr lang="en-US"/>
        </a:p>
      </dgm:t>
    </dgm:pt>
    <dgm:pt modelId="{7221DA2D-597C-436F-97DF-EDE66870B001}" type="pres">
      <dgm:prSet presAssocID="{0A686D04-D90F-4176-BE50-148C99EB6943}" presName="rect2ParTx" presStyleLbl="alignAcc1" presStyleIdx="2" presStyleCnt="3">
        <dgm:presLayoutVars>
          <dgm:chMax val="1"/>
          <dgm:bulletEnabled val="1"/>
        </dgm:presLayoutVars>
      </dgm:prSet>
      <dgm:spPr/>
      <dgm:t>
        <a:bodyPr/>
        <a:lstStyle/>
        <a:p>
          <a:endParaRPr lang="en-US"/>
        </a:p>
      </dgm:t>
    </dgm:pt>
    <dgm:pt modelId="{630425F1-EE22-42D8-AE6F-BC943CA06C4B}" type="pres">
      <dgm:prSet presAssocID="{0A686D04-D90F-4176-BE50-148C99EB6943}" presName="rect2ChTx" presStyleLbl="alignAcc1" presStyleIdx="2" presStyleCnt="3">
        <dgm:presLayoutVars>
          <dgm:bulletEnabled val="1"/>
        </dgm:presLayoutVars>
      </dgm:prSet>
      <dgm:spPr/>
      <dgm:t>
        <a:bodyPr/>
        <a:lstStyle/>
        <a:p>
          <a:endParaRPr lang="en-US"/>
        </a:p>
      </dgm:t>
    </dgm:pt>
    <dgm:pt modelId="{40789F97-5DE0-4743-B041-B5BE687F594E}" type="pres">
      <dgm:prSet presAssocID="{A22B5FE2-A0A4-403D-B71E-EB75C03C8286}" presName="rect3ParTx" presStyleLbl="alignAcc1" presStyleIdx="2" presStyleCnt="3">
        <dgm:presLayoutVars>
          <dgm:chMax val="1"/>
          <dgm:bulletEnabled val="1"/>
        </dgm:presLayoutVars>
      </dgm:prSet>
      <dgm:spPr/>
      <dgm:t>
        <a:bodyPr/>
        <a:lstStyle/>
        <a:p>
          <a:endParaRPr lang="en-US"/>
        </a:p>
      </dgm:t>
    </dgm:pt>
    <dgm:pt modelId="{B62A1826-D066-43E5-A1CA-4198826D8067}" type="pres">
      <dgm:prSet presAssocID="{A22B5FE2-A0A4-403D-B71E-EB75C03C8286}" presName="rect3ChTx" presStyleLbl="alignAcc1" presStyleIdx="2" presStyleCnt="3">
        <dgm:presLayoutVars>
          <dgm:bulletEnabled val="1"/>
        </dgm:presLayoutVars>
      </dgm:prSet>
      <dgm:spPr/>
      <dgm:t>
        <a:bodyPr/>
        <a:lstStyle/>
        <a:p>
          <a:endParaRPr lang="en-US"/>
        </a:p>
      </dgm:t>
    </dgm:pt>
  </dgm:ptLst>
  <dgm:cxnLst>
    <dgm:cxn modelId="{DEBF8D04-50CE-4B78-9C6D-0ACA3F46AE65}" srcId="{0A686D04-D90F-4176-BE50-148C99EB6943}" destId="{46C1C730-1E5D-4DFF-B39A-D0D9D88C71F8}" srcOrd="1" destOrd="0" parTransId="{101917DB-122A-4F83-ABF0-2FAEB72FE2BA}" sibTransId="{B16392BF-479B-4195-BBB1-4208F7D2464E}"/>
    <dgm:cxn modelId="{3ACEE0DE-D739-4ED4-9D1F-B4182A9DCC50}" type="presOf" srcId="{EED69DE1-05B5-4C55-ACED-48E4F057982B}" destId="{630425F1-EE22-42D8-AE6F-BC943CA06C4B}" srcOrd="0" destOrd="2" presId="urn:microsoft.com/office/officeart/2005/8/layout/target3"/>
    <dgm:cxn modelId="{3EEA4128-EA36-4EC7-BAD9-23313B470FD3}" type="presOf" srcId="{9AF87AB7-8CCD-49B3-8C7A-BA3225CD97EB}" destId="{95C7A2F6-0034-42C3-8D2E-9E1478C1F5A3}" srcOrd="0" destOrd="0" presId="urn:microsoft.com/office/officeart/2005/8/layout/target3"/>
    <dgm:cxn modelId="{D9BC52D1-9B33-45FB-B765-CC774264ED96}" type="presOf" srcId="{0A686D04-D90F-4176-BE50-148C99EB6943}" destId="{7221DA2D-597C-436F-97DF-EDE66870B001}" srcOrd="1" destOrd="0" presId="urn:microsoft.com/office/officeart/2005/8/layout/target3"/>
    <dgm:cxn modelId="{3FDD3BDE-D67C-450D-A945-CB18AB10FA26}" type="presOf" srcId="{1DC48F83-6BDF-45E6-B01F-1F11D2BCD090}" destId="{A770E848-D2C7-4741-826A-5FBFE724D429}" srcOrd="0" destOrd="1" presId="urn:microsoft.com/office/officeart/2005/8/layout/target3"/>
    <dgm:cxn modelId="{AB55FC29-76C7-4CD2-9620-2BF2EEB195B9}" type="presOf" srcId="{346556C9-3767-433D-B122-8478346A3972}" destId="{630425F1-EE22-42D8-AE6F-BC943CA06C4B}" srcOrd="0" destOrd="0" presId="urn:microsoft.com/office/officeart/2005/8/layout/target3"/>
    <dgm:cxn modelId="{E0ED3741-AC61-4632-8E2F-F0955DDB9E3C}" srcId="{461FF619-F8D4-4EAB-BC38-0BE55FDFD17D}" destId="{1DC48F83-6BDF-45E6-B01F-1F11D2BCD090}" srcOrd="1" destOrd="0" parTransId="{7DC023C0-CD29-4749-940E-684CC0BF47BD}" sibTransId="{983B0363-1E0D-4C61-8260-DCA67AC1F795}"/>
    <dgm:cxn modelId="{688084AD-08A5-4C68-9869-A4288AD0D3E0}" type="presOf" srcId="{A22B5FE2-A0A4-403D-B71E-EB75C03C8286}" destId="{40789F97-5DE0-4743-B041-B5BE687F594E}" srcOrd="1" destOrd="0" presId="urn:microsoft.com/office/officeart/2005/8/layout/target3"/>
    <dgm:cxn modelId="{F337C1C3-BE74-4535-A2E1-6D1A2D94BD97}" type="presOf" srcId="{461FF619-F8D4-4EAB-BC38-0BE55FDFD17D}" destId="{11D1C73C-4F66-4091-A6E9-378580EA9712}" srcOrd="1" destOrd="0" presId="urn:microsoft.com/office/officeart/2005/8/layout/target3"/>
    <dgm:cxn modelId="{1058F87B-DBE7-4923-8AA6-DCF01F141EA1}" srcId="{0A686D04-D90F-4176-BE50-148C99EB6943}" destId="{346556C9-3767-433D-B122-8478346A3972}" srcOrd="0" destOrd="0" parTransId="{5DFDF8BA-3E56-4654-8CE3-257394D71FAD}" sibTransId="{1FE54FAA-ED1A-4869-928A-A0B416B8E66E}"/>
    <dgm:cxn modelId="{AF79348C-3A78-4893-B6B9-212278C50DBE}" type="presOf" srcId="{46C1C730-1E5D-4DFF-B39A-D0D9D88C71F8}" destId="{630425F1-EE22-42D8-AE6F-BC943CA06C4B}" srcOrd="0" destOrd="1" presId="urn:microsoft.com/office/officeart/2005/8/layout/target3"/>
    <dgm:cxn modelId="{73C380CC-4C9C-412A-87CE-68D3C7C1B644}" type="presOf" srcId="{52050A1F-5C78-4F74-B450-7D3EFB4945B9}" destId="{B62A1826-D066-43E5-A1CA-4198826D8067}" srcOrd="0" destOrd="1" presId="urn:microsoft.com/office/officeart/2005/8/layout/target3"/>
    <dgm:cxn modelId="{D0C3C814-50A2-46C9-B138-F97EB36C8FC6}" srcId="{A22B5FE2-A0A4-403D-B71E-EB75C03C8286}" destId="{0F284C0B-F7A9-4D89-B51B-28A34D008D33}" srcOrd="0" destOrd="0" parTransId="{1A0CFF5F-238B-4DAA-A095-F7DBC5A5AB3D}" sibTransId="{55003420-4FBF-482B-8CB3-147BC79DBAAF}"/>
    <dgm:cxn modelId="{F9D7D7D5-19AC-46D6-B243-3DCD99A6E42B}" srcId="{A22B5FE2-A0A4-403D-B71E-EB75C03C8286}" destId="{52050A1F-5C78-4F74-B450-7D3EFB4945B9}" srcOrd="1" destOrd="0" parTransId="{CBDD4D54-6522-41FF-8483-BB2D9858F847}" sibTransId="{09D3CB67-6ADC-4205-8916-A88469A80A82}"/>
    <dgm:cxn modelId="{A08F2A03-E0E7-410E-88BD-2FDFBFBFDB26}" srcId="{9AF87AB7-8CCD-49B3-8C7A-BA3225CD97EB}" destId="{0A686D04-D90F-4176-BE50-148C99EB6943}" srcOrd="1" destOrd="0" parTransId="{4A327690-D498-4092-8A51-032A2242A19F}" sibTransId="{987A1CD2-CB73-4A39-B95B-E6F3D04542D5}"/>
    <dgm:cxn modelId="{900578C4-C409-472F-BE80-405B73E91888}" type="presOf" srcId="{0A686D04-D90F-4176-BE50-148C99EB6943}" destId="{94022D44-8697-4CD7-896C-1E44DAB9268B}" srcOrd="0" destOrd="0" presId="urn:microsoft.com/office/officeart/2005/8/layout/target3"/>
    <dgm:cxn modelId="{C8BB3F12-9DD8-442C-BA8F-C0B89572D6A5}" srcId="{461FF619-F8D4-4EAB-BC38-0BE55FDFD17D}" destId="{C8C528E2-5539-426F-B1BD-A0E4E015905D}" srcOrd="0" destOrd="0" parTransId="{FC75AA7A-AC11-4339-9F47-87C62466406F}" sibTransId="{79D20D54-2FED-4EF9-8015-9D9379947E21}"/>
    <dgm:cxn modelId="{EBEFC590-9279-469C-9E61-F4D37E362459}" type="presOf" srcId="{0F284C0B-F7A9-4D89-B51B-28A34D008D33}" destId="{B62A1826-D066-43E5-A1CA-4198826D8067}" srcOrd="0" destOrd="0" presId="urn:microsoft.com/office/officeart/2005/8/layout/target3"/>
    <dgm:cxn modelId="{6951969E-C37B-4EA3-9A6A-EB31CCB300D1}" type="presOf" srcId="{A22B5FE2-A0A4-403D-B71E-EB75C03C8286}" destId="{73B6D3F4-EC3C-4EB9-B23C-1B5E08239361}" srcOrd="0" destOrd="0" presId="urn:microsoft.com/office/officeart/2005/8/layout/target3"/>
    <dgm:cxn modelId="{D6E2D20F-8165-4AE4-93BA-DD77D070817A}" srcId="{9AF87AB7-8CCD-49B3-8C7A-BA3225CD97EB}" destId="{461FF619-F8D4-4EAB-BC38-0BE55FDFD17D}" srcOrd="0" destOrd="0" parTransId="{845733A6-94E6-44EC-B881-402521D5D6BA}" sibTransId="{A59550AE-B9B8-4D85-BC97-F258779E1470}"/>
    <dgm:cxn modelId="{B299434D-ACF8-4A4F-AEB7-B64A6E75CD19}" type="presOf" srcId="{461FF619-F8D4-4EAB-BC38-0BE55FDFD17D}" destId="{1EB28426-A51E-410F-98DB-E79704115BF1}" srcOrd="0" destOrd="0" presId="urn:microsoft.com/office/officeart/2005/8/layout/target3"/>
    <dgm:cxn modelId="{BDF26534-5F5D-458B-A374-95BDBE4426C9}" srcId="{0A686D04-D90F-4176-BE50-148C99EB6943}" destId="{EED69DE1-05B5-4C55-ACED-48E4F057982B}" srcOrd="2" destOrd="0" parTransId="{895058F0-4F20-4DE1-8011-80004D266C7A}" sibTransId="{1083775E-4513-473B-830E-4CF650F7ECEB}"/>
    <dgm:cxn modelId="{A44E35C7-E2C8-4400-A8FC-DDCD9380B1C6}" srcId="{9AF87AB7-8CCD-49B3-8C7A-BA3225CD97EB}" destId="{A22B5FE2-A0A4-403D-B71E-EB75C03C8286}" srcOrd="2" destOrd="0" parTransId="{430B36BE-8E9E-4664-AEB0-8F6F50875BA5}" sibTransId="{1986B370-09D2-4F6E-9203-DEFEBF8A8E46}"/>
    <dgm:cxn modelId="{DA14082B-2518-43CB-BA5A-C8B275050E9E}" type="presOf" srcId="{C8C528E2-5539-426F-B1BD-A0E4E015905D}" destId="{A770E848-D2C7-4741-826A-5FBFE724D429}" srcOrd="0" destOrd="0" presId="urn:microsoft.com/office/officeart/2005/8/layout/target3"/>
    <dgm:cxn modelId="{2E42B708-E30B-4E60-9D07-2672D2F5BDE1}" type="presParOf" srcId="{95C7A2F6-0034-42C3-8D2E-9E1478C1F5A3}" destId="{A775198A-FF24-4805-85BF-1DC34A8D2F2A}" srcOrd="0" destOrd="0" presId="urn:microsoft.com/office/officeart/2005/8/layout/target3"/>
    <dgm:cxn modelId="{50027FE0-026C-437A-A12B-4D48F3C9C1C8}" type="presParOf" srcId="{95C7A2F6-0034-42C3-8D2E-9E1478C1F5A3}" destId="{966BB8AD-69C2-4805-9EB8-16F3B21BECFB}" srcOrd="1" destOrd="0" presId="urn:microsoft.com/office/officeart/2005/8/layout/target3"/>
    <dgm:cxn modelId="{49D4F239-3014-413B-8AB3-CE509CD77AFB}" type="presParOf" srcId="{95C7A2F6-0034-42C3-8D2E-9E1478C1F5A3}" destId="{1EB28426-A51E-410F-98DB-E79704115BF1}" srcOrd="2" destOrd="0" presId="urn:microsoft.com/office/officeart/2005/8/layout/target3"/>
    <dgm:cxn modelId="{4CBC7CFF-70C3-4740-8A9F-8956E953BBE0}" type="presParOf" srcId="{95C7A2F6-0034-42C3-8D2E-9E1478C1F5A3}" destId="{5CA67453-7D08-445F-B08D-D932D0E117C4}" srcOrd="3" destOrd="0" presId="urn:microsoft.com/office/officeart/2005/8/layout/target3"/>
    <dgm:cxn modelId="{73755A62-7F01-4550-9DDD-4981F67903C2}" type="presParOf" srcId="{95C7A2F6-0034-42C3-8D2E-9E1478C1F5A3}" destId="{A4FB1C0E-0E4E-4A60-9F3F-5EA51DF662A8}" srcOrd="4" destOrd="0" presId="urn:microsoft.com/office/officeart/2005/8/layout/target3"/>
    <dgm:cxn modelId="{3F9211D3-D678-4652-AA7C-D2DD1D18D2C7}" type="presParOf" srcId="{95C7A2F6-0034-42C3-8D2E-9E1478C1F5A3}" destId="{94022D44-8697-4CD7-896C-1E44DAB9268B}" srcOrd="5" destOrd="0" presId="urn:microsoft.com/office/officeart/2005/8/layout/target3"/>
    <dgm:cxn modelId="{B64338FB-38C8-4F22-9259-EA2634CC6EFE}" type="presParOf" srcId="{95C7A2F6-0034-42C3-8D2E-9E1478C1F5A3}" destId="{ECDF99EF-C7B7-4A54-99E8-8DB9EDBE5C73}" srcOrd="6" destOrd="0" presId="urn:microsoft.com/office/officeart/2005/8/layout/target3"/>
    <dgm:cxn modelId="{7469B2CD-BB36-47BA-A51B-6DC1AFA0FA15}" type="presParOf" srcId="{95C7A2F6-0034-42C3-8D2E-9E1478C1F5A3}" destId="{1C6BAC3E-C341-4373-B710-4F53BC751EFD}" srcOrd="7" destOrd="0" presId="urn:microsoft.com/office/officeart/2005/8/layout/target3"/>
    <dgm:cxn modelId="{368DC04B-2119-43D9-BBDC-BE979E6ABAE0}" type="presParOf" srcId="{95C7A2F6-0034-42C3-8D2E-9E1478C1F5A3}" destId="{73B6D3F4-EC3C-4EB9-B23C-1B5E08239361}" srcOrd="8" destOrd="0" presId="urn:microsoft.com/office/officeart/2005/8/layout/target3"/>
    <dgm:cxn modelId="{FFA1349F-6D74-4730-A003-A143E672C7EA}" type="presParOf" srcId="{95C7A2F6-0034-42C3-8D2E-9E1478C1F5A3}" destId="{11D1C73C-4F66-4091-A6E9-378580EA9712}" srcOrd="9" destOrd="0" presId="urn:microsoft.com/office/officeart/2005/8/layout/target3"/>
    <dgm:cxn modelId="{66512AE1-153F-4DA7-8AFC-4595D183127B}" type="presParOf" srcId="{95C7A2F6-0034-42C3-8D2E-9E1478C1F5A3}" destId="{A770E848-D2C7-4741-826A-5FBFE724D429}" srcOrd="10" destOrd="0" presId="urn:microsoft.com/office/officeart/2005/8/layout/target3"/>
    <dgm:cxn modelId="{422127AA-E94C-43B4-B2DC-C790DF164BD3}" type="presParOf" srcId="{95C7A2F6-0034-42C3-8D2E-9E1478C1F5A3}" destId="{7221DA2D-597C-436F-97DF-EDE66870B001}" srcOrd="11" destOrd="0" presId="urn:microsoft.com/office/officeart/2005/8/layout/target3"/>
    <dgm:cxn modelId="{37CB63E3-2BB3-4150-B49E-1C75349D39F1}" type="presParOf" srcId="{95C7A2F6-0034-42C3-8D2E-9E1478C1F5A3}" destId="{630425F1-EE22-42D8-AE6F-BC943CA06C4B}" srcOrd="12" destOrd="0" presId="urn:microsoft.com/office/officeart/2005/8/layout/target3"/>
    <dgm:cxn modelId="{5F6A4C32-B016-4200-B4B5-AF83B31420EF}" type="presParOf" srcId="{95C7A2F6-0034-42C3-8D2E-9E1478C1F5A3}" destId="{40789F97-5DE0-4743-B041-B5BE687F594E}" srcOrd="13" destOrd="0" presId="urn:microsoft.com/office/officeart/2005/8/layout/target3"/>
    <dgm:cxn modelId="{E5EA412F-6D96-46D5-9C3D-A5B11C0F78FC}" type="presParOf" srcId="{95C7A2F6-0034-42C3-8D2E-9E1478C1F5A3}" destId="{B62A1826-D066-43E5-A1CA-4198826D8067}"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E73533-200B-444F-83F2-9B2DCEA0760E}" type="doc">
      <dgm:prSet loTypeId="urn:microsoft.com/office/officeart/2005/8/layout/venn1" loCatId="relationship" qsTypeId="urn:microsoft.com/office/officeart/2005/8/quickstyle/simple1" qsCatId="simple" csTypeId="urn:microsoft.com/office/officeart/2005/8/colors/accent1_2" csCatId="accent1" phldr="1"/>
      <dgm:spPr/>
    </dgm:pt>
    <dgm:pt modelId="{7D145A10-B020-4C2F-AB65-B5E581EC9965}">
      <dgm:prSet phldrT="[Text]" custT="1"/>
      <dgm:spPr/>
      <dgm:t>
        <a:bodyPr/>
        <a:lstStyle/>
        <a:p>
          <a:r>
            <a:rPr lang="en-US" sz="2000" dirty="0" smtClean="0"/>
            <a:t>Focus IDEA Regulations</a:t>
          </a:r>
        </a:p>
        <a:p>
          <a:r>
            <a:rPr lang="en-US" sz="2000" dirty="0" smtClean="0"/>
            <a:t>Identify regulation and compliance</a:t>
          </a:r>
        </a:p>
        <a:p>
          <a:r>
            <a:rPr lang="en-US" sz="2000" dirty="0" smtClean="0"/>
            <a:t>Narrow Impact on Adult Outcomes for SWD</a:t>
          </a:r>
          <a:endParaRPr lang="en-US" sz="2000" dirty="0"/>
        </a:p>
      </dgm:t>
    </dgm:pt>
    <dgm:pt modelId="{0001B01E-C9DE-4583-B1F8-27B52488AF90}" type="parTrans" cxnId="{365D3084-EEBB-4025-8398-777FB0728DA4}">
      <dgm:prSet/>
      <dgm:spPr/>
      <dgm:t>
        <a:bodyPr/>
        <a:lstStyle/>
        <a:p>
          <a:endParaRPr lang="en-US"/>
        </a:p>
      </dgm:t>
    </dgm:pt>
    <dgm:pt modelId="{AA93CFC5-7201-4BB0-9597-B6BC7D980FB3}" type="sibTrans" cxnId="{365D3084-EEBB-4025-8398-777FB0728DA4}">
      <dgm:prSet/>
      <dgm:spPr/>
      <dgm:t>
        <a:bodyPr/>
        <a:lstStyle/>
        <a:p>
          <a:endParaRPr lang="en-US"/>
        </a:p>
      </dgm:t>
    </dgm:pt>
    <dgm:pt modelId="{FADFAC0E-231D-4858-8B28-20B1DDC2C353}">
      <dgm:prSet phldrT="[Text]" custT="1"/>
      <dgm:spPr/>
      <dgm:t>
        <a:bodyPr/>
        <a:lstStyle/>
        <a:p>
          <a:r>
            <a:rPr lang="en-US" sz="2000" dirty="0" smtClean="0"/>
            <a:t>*Understands IDEA intent </a:t>
          </a:r>
        </a:p>
        <a:p>
          <a:r>
            <a:rPr lang="en-US" sz="2000" dirty="0" smtClean="0"/>
            <a:t>*Identify Possibilities for a quality adult life</a:t>
          </a:r>
        </a:p>
        <a:p>
          <a:r>
            <a:rPr lang="en-US" sz="2000" dirty="0" smtClean="0"/>
            <a:t>*Expand Transition Planning &amp; Services focus</a:t>
          </a:r>
        </a:p>
        <a:p>
          <a:r>
            <a:rPr lang="en-US" sz="2000" dirty="0" smtClean="0"/>
            <a:t>*Greater Impact on Adult Outcomes for SWD</a:t>
          </a:r>
          <a:endParaRPr lang="en-US" sz="2000" dirty="0"/>
        </a:p>
      </dgm:t>
    </dgm:pt>
    <dgm:pt modelId="{57C653B3-A014-4151-8900-CE7FBC622FC6}" type="parTrans" cxnId="{A56862E1-6A82-4F67-B62E-52686874810B}">
      <dgm:prSet/>
      <dgm:spPr/>
      <dgm:t>
        <a:bodyPr/>
        <a:lstStyle/>
        <a:p>
          <a:endParaRPr lang="en-US"/>
        </a:p>
      </dgm:t>
    </dgm:pt>
    <dgm:pt modelId="{A0A1CAA3-E127-4047-885F-C2922FACD5E6}" type="sibTrans" cxnId="{A56862E1-6A82-4F67-B62E-52686874810B}">
      <dgm:prSet/>
      <dgm:spPr/>
      <dgm:t>
        <a:bodyPr/>
        <a:lstStyle/>
        <a:p>
          <a:endParaRPr lang="en-US"/>
        </a:p>
      </dgm:t>
    </dgm:pt>
    <dgm:pt modelId="{97B5F893-F9C1-442C-8806-74D5FF14F428}" type="pres">
      <dgm:prSet presAssocID="{2CE73533-200B-444F-83F2-9B2DCEA0760E}" presName="compositeShape" presStyleCnt="0">
        <dgm:presLayoutVars>
          <dgm:chMax val="7"/>
          <dgm:dir/>
          <dgm:resizeHandles val="exact"/>
        </dgm:presLayoutVars>
      </dgm:prSet>
      <dgm:spPr/>
    </dgm:pt>
    <dgm:pt modelId="{BE286A35-9C8F-4CD5-B397-87E5B8E89050}" type="pres">
      <dgm:prSet presAssocID="{7D145A10-B020-4C2F-AB65-B5E581EC9965}" presName="circ1" presStyleLbl="vennNode1" presStyleIdx="0" presStyleCnt="2" custScaleX="96559" custScaleY="100547" custLinFactNeighborX="3130" custLinFactNeighborY="0"/>
      <dgm:spPr/>
      <dgm:t>
        <a:bodyPr/>
        <a:lstStyle/>
        <a:p>
          <a:endParaRPr lang="en-US"/>
        </a:p>
      </dgm:t>
    </dgm:pt>
    <dgm:pt modelId="{092A0AD6-057A-4080-A5EE-9CAFAF98048D}" type="pres">
      <dgm:prSet presAssocID="{7D145A10-B020-4C2F-AB65-B5E581EC9965}" presName="circ1Tx" presStyleLbl="revTx" presStyleIdx="0" presStyleCnt="0">
        <dgm:presLayoutVars>
          <dgm:chMax val="0"/>
          <dgm:chPref val="0"/>
          <dgm:bulletEnabled val="1"/>
        </dgm:presLayoutVars>
      </dgm:prSet>
      <dgm:spPr/>
      <dgm:t>
        <a:bodyPr/>
        <a:lstStyle/>
        <a:p>
          <a:endParaRPr lang="en-US"/>
        </a:p>
      </dgm:t>
    </dgm:pt>
    <dgm:pt modelId="{16FA8AE1-8B1F-429E-B836-C7C5C1A7265A}" type="pres">
      <dgm:prSet presAssocID="{FADFAC0E-231D-4858-8B28-20B1DDC2C353}" presName="circ2" presStyleLbl="vennNode1" presStyleIdx="1" presStyleCnt="2" custScaleX="98338" custScaleY="100547" custLinFactNeighborX="9291" custLinFactNeighborY="-1669"/>
      <dgm:spPr/>
      <dgm:t>
        <a:bodyPr/>
        <a:lstStyle/>
        <a:p>
          <a:endParaRPr lang="en-US"/>
        </a:p>
      </dgm:t>
    </dgm:pt>
    <dgm:pt modelId="{7373468F-DDA5-471A-9FD2-6238B2537104}" type="pres">
      <dgm:prSet presAssocID="{FADFAC0E-231D-4858-8B28-20B1DDC2C353}" presName="circ2Tx" presStyleLbl="revTx" presStyleIdx="0" presStyleCnt="0">
        <dgm:presLayoutVars>
          <dgm:chMax val="0"/>
          <dgm:chPref val="0"/>
          <dgm:bulletEnabled val="1"/>
        </dgm:presLayoutVars>
      </dgm:prSet>
      <dgm:spPr/>
      <dgm:t>
        <a:bodyPr/>
        <a:lstStyle/>
        <a:p>
          <a:endParaRPr lang="en-US"/>
        </a:p>
      </dgm:t>
    </dgm:pt>
  </dgm:ptLst>
  <dgm:cxnLst>
    <dgm:cxn modelId="{6D79D238-C52D-4270-BAFB-26BCD16E7694}" type="presOf" srcId="{7D145A10-B020-4C2F-AB65-B5E581EC9965}" destId="{092A0AD6-057A-4080-A5EE-9CAFAF98048D}" srcOrd="1" destOrd="0" presId="urn:microsoft.com/office/officeart/2005/8/layout/venn1"/>
    <dgm:cxn modelId="{280AAB14-FC05-4231-A6E8-318AF19D5DD3}" type="presOf" srcId="{FADFAC0E-231D-4858-8B28-20B1DDC2C353}" destId="{16FA8AE1-8B1F-429E-B836-C7C5C1A7265A}" srcOrd="0" destOrd="0" presId="urn:microsoft.com/office/officeart/2005/8/layout/venn1"/>
    <dgm:cxn modelId="{A56862E1-6A82-4F67-B62E-52686874810B}" srcId="{2CE73533-200B-444F-83F2-9B2DCEA0760E}" destId="{FADFAC0E-231D-4858-8B28-20B1DDC2C353}" srcOrd="1" destOrd="0" parTransId="{57C653B3-A014-4151-8900-CE7FBC622FC6}" sibTransId="{A0A1CAA3-E127-4047-885F-C2922FACD5E6}"/>
    <dgm:cxn modelId="{365D3084-EEBB-4025-8398-777FB0728DA4}" srcId="{2CE73533-200B-444F-83F2-9B2DCEA0760E}" destId="{7D145A10-B020-4C2F-AB65-B5E581EC9965}" srcOrd="0" destOrd="0" parTransId="{0001B01E-C9DE-4583-B1F8-27B52488AF90}" sibTransId="{AA93CFC5-7201-4BB0-9597-B6BC7D980FB3}"/>
    <dgm:cxn modelId="{E303F39D-36BC-4C92-B14B-8E095C89D962}" type="presOf" srcId="{2CE73533-200B-444F-83F2-9B2DCEA0760E}" destId="{97B5F893-F9C1-442C-8806-74D5FF14F428}" srcOrd="0" destOrd="0" presId="urn:microsoft.com/office/officeart/2005/8/layout/venn1"/>
    <dgm:cxn modelId="{4BD1E7AA-5051-4175-BBAB-A4EB6137E8BD}" type="presOf" srcId="{7D145A10-B020-4C2F-AB65-B5E581EC9965}" destId="{BE286A35-9C8F-4CD5-B397-87E5B8E89050}" srcOrd="0" destOrd="0" presId="urn:microsoft.com/office/officeart/2005/8/layout/venn1"/>
    <dgm:cxn modelId="{19902E30-7588-4A7F-A65D-547213A5590A}" type="presOf" srcId="{FADFAC0E-231D-4858-8B28-20B1DDC2C353}" destId="{7373468F-DDA5-471A-9FD2-6238B2537104}" srcOrd="1" destOrd="0" presId="urn:microsoft.com/office/officeart/2005/8/layout/venn1"/>
    <dgm:cxn modelId="{05B48272-201B-4B9F-B586-F9626ECA58FE}" type="presParOf" srcId="{97B5F893-F9C1-442C-8806-74D5FF14F428}" destId="{BE286A35-9C8F-4CD5-B397-87E5B8E89050}" srcOrd="0" destOrd="0" presId="urn:microsoft.com/office/officeart/2005/8/layout/venn1"/>
    <dgm:cxn modelId="{66BF15C7-FB3E-4F74-8394-BF983EA6BC18}" type="presParOf" srcId="{97B5F893-F9C1-442C-8806-74D5FF14F428}" destId="{092A0AD6-057A-4080-A5EE-9CAFAF98048D}" srcOrd="1" destOrd="0" presId="urn:microsoft.com/office/officeart/2005/8/layout/venn1"/>
    <dgm:cxn modelId="{36239AE4-7104-401B-8163-167A45EFF1C4}" type="presParOf" srcId="{97B5F893-F9C1-442C-8806-74D5FF14F428}" destId="{16FA8AE1-8B1F-429E-B836-C7C5C1A7265A}" srcOrd="2" destOrd="0" presId="urn:microsoft.com/office/officeart/2005/8/layout/venn1"/>
    <dgm:cxn modelId="{341F1751-E4B2-4812-9C53-A421AFF87539}" type="presParOf" srcId="{97B5F893-F9C1-442C-8806-74D5FF14F428}" destId="{7373468F-DDA5-471A-9FD2-6238B253710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22D660-52B1-43D7-93C1-741A15C67739}" type="datetimeFigureOut">
              <a:rPr lang="en-US" smtClean="0"/>
              <a:t>10/27/2016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EEAB215-87B1-433C-9B77-CC841C85FFF8}" type="slidenum">
              <a:rPr lang="en-US" smtClean="0"/>
              <a:t>‹#›</a:t>
            </a:fld>
            <a:endParaRPr lang="en-US"/>
          </a:p>
        </p:txBody>
      </p:sp>
    </p:spTree>
    <p:extLst>
      <p:ext uri="{BB962C8B-B14F-4D97-AF65-F5344CB8AC3E}">
        <p14:creationId xmlns:p14="http://schemas.microsoft.com/office/powerpoint/2010/main" val="3680711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A4EC2E-1FDA-4D8B-999E-4BA45626FB4A}" type="datetimeFigureOut">
              <a:rPr lang="en-US" smtClean="0"/>
              <a:t>10/27/2016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6E9A0D6-4B75-4711-BB3A-0C674DF92EE9}" type="slidenum">
              <a:rPr lang="en-US" smtClean="0"/>
              <a:t>‹#›</a:t>
            </a:fld>
            <a:endParaRPr lang="en-US"/>
          </a:p>
        </p:txBody>
      </p:sp>
    </p:spTree>
    <p:extLst>
      <p:ext uri="{BB962C8B-B14F-4D97-AF65-F5344CB8AC3E}">
        <p14:creationId xmlns:p14="http://schemas.microsoft.com/office/powerpoint/2010/main" val="138517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9A0D6-4B75-4711-BB3A-0C674DF92EE9}" type="slidenum">
              <a:rPr lang="en-US" smtClean="0"/>
              <a:t>1</a:t>
            </a:fld>
            <a:endParaRPr lang="en-US"/>
          </a:p>
        </p:txBody>
      </p:sp>
    </p:spTree>
    <p:extLst>
      <p:ext uri="{BB962C8B-B14F-4D97-AF65-F5344CB8AC3E}">
        <p14:creationId xmlns:p14="http://schemas.microsoft.com/office/powerpoint/2010/main" val="332163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transition planning requires that you focus on both complying with the letter of the law and also understanding the spirit and intent of IDEA to prepare students to attain quality adult-life outcomes. While paperwork is a necessity, the goal is to successfully plan for a quality adult life.</a:t>
            </a:r>
          </a:p>
          <a:p>
            <a:r>
              <a:rPr lang="en-US" dirty="0"/>
              <a:t>The real measure of your work will be how successful your students are in real life!</a:t>
            </a:r>
          </a:p>
          <a:p>
            <a:endParaRPr lang="en-US" dirty="0"/>
          </a:p>
        </p:txBody>
      </p:sp>
      <p:sp>
        <p:nvSpPr>
          <p:cNvPr id="4" name="Slide Number Placeholder 3"/>
          <p:cNvSpPr>
            <a:spLocks noGrp="1"/>
          </p:cNvSpPr>
          <p:nvPr>
            <p:ph type="sldNum" sz="quarter" idx="10"/>
          </p:nvPr>
        </p:nvSpPr>
        <p:spPr/>
        <p:txBody>
          <a:bodyPr/>
          <a:lstStyle/>
          <a:p>
            <a:fld id="{0F3CCE1D-F4A8-4AC2-A8EF-1B0E2887B38C}" type="slidenum">
              <a:rPr lang="en-US" smtClean="0"/>
              <a:t>77</a:t>
            </a:fld>
            <a:endParaRPr lang="en-US"/>
          </a:p>
        </p:txBody>
      </p:sp>
    </p:spTree>
    <p:extLst>
      <p:ext uri="{BB962C8B-B14F-4D97-AF65-F5344CB8AC3E}">
        <p14:creationId xmlns:p14="http://schemas.microsoft.com/office/powerpoint/2010/main" val="324498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Accommodate as much as possible before modifying!!!</a:t>
            </a:r>
            <a:endParaRPr lang="en-US" dirty="0"/>
          </a:p>
        </p:txBody>
      </p:sp>
      <p:sp>
        <p:nvSpPr>
          <p:cNvPr id="4" name="Slide Number Placeholder 3"/>
          <p:cNvSpPr>
            <a:spLocks noGrp="1"/>
          </p:cNvSpPr>
          <p:nvPr>
            <p:ph type="sldNum" sz="quarter" idx="10"/>
          </p:nvPr>
        </p:nvSpPr>
        <p:spPr/>
        <p:txBody>
          <a:bodyPr/>
          <a:lstStyle/>
          <a:p>
            <a:fld id="{E6E9A0D6-4B75-4711-BB3A-0C674DF92EE9}" type="slidenum">
              <a:rPr lang="en-US" smtClean="0"/>
              <a:t>84</a:t>
            </a:fld>
            <a:endParaRPr lang="en-US"/>
          </a:p>
        </p:txBody>
      </p:sp>
    </p:spTree>
    <p:extLst>
      <p:ext uri="{BB962C8B-B14F-4D97-AF65-F5344CB8AC3E}">
        <p14:creationId xmlns:p14="http://schemas.microsoft.com/office/powerpoint/2010/main" val="388516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t>
            </a:r>
            <a:r>
              <a:rPr lang="en-US" sz="1400" baseline="0" dirty="0" smtClean="0"/>
              <a:t>  Begin the Transfer Documentation as soon as alerted to student</a:t>
            </a:r>
            <a:endParaRPr lang="en-US" sz="1400" dirty="0"/>
          </a:p>
        </p:txBody>
      </p:sp>
      <p:sp>
        <p:nvSpPr>
          <p:cNvPr id="4" name="Slide Number Placeholder 3"/>
          <p:cNvSpPr>
            <a:spLocks noGrp="1"/>
          </p:cNvSpPr>
          <p:nvPr>
            <p:ph type="sldNum" sz="quarter" idx="10"/>
          </p:nvPr>
        </p:nvSpPr>
        <p:spPr/>
        <p:txBody>
          <a:bodyPr/>
          <a:lstStyle/>
          <a:p>
            <a:fld id="{E6E9A0D6-4B75-4711-BB3A-0C674DF92EE9}" type="slidenum">
              <a:rPr lang="en-US" smtClean="0"/>
              <a:t>7</a:t>
            </a:fld>
            <a:endParaRPr lang="en-US"/>
          </a:p>
        </p:txBody>
      </p:sp>
    </p:spTree>
    <p:extLst>
      <p:ext uri="{BB962C8B-B14F-4D97-AF65-F5344CB8AC3E}">
        <p14:creationId xmlns:p14="http://schemas.microsoft.com/office/powerpoint/2010/main" val="198801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with the </a:t>
            </a:r>
            <a:endParaRPr lang="en-US" dirty="0"/>
          </a:p>
        </p:txBody>
      </p:sp>
      <p:sp>
        <p:nvSpPr>
          <p:cNvPr id="4" name="Slide Number Placeholder 3"/>
          <p:cNvSpPr>
            <a:spLocks noGrp="1"/>
          </p:cNvSpPr>
          <p:nvPr>
            <p:ph type="sldNum" sz="quarter" idx="10"/>
          </p:nvPr>
        </p:nvSpPr>
        <p:spPr/>
        <p:txBody>
          <a:bodyPr/>
          <a:lstStyle/>
          <a:p>
            <a:fld id="{E6E9A0D6-4B75-4711-BB3A-0C674DF92EE9}" type="slidenum">
              <a:rPr lang="en-US" smtClean="0"/>
              <a:t>9</a:t>
            </a:fld>
            <a:endParaRPr lang="en-US"/>
          </a:p>
        </p:txBody>
      </p:sp>
    </p:spTree>
    <p:extLst>
      <p:ext uri="{BB962C8B-B14F-4D97-AF65-F5344CB8AC3E}">
        <p14:creationId xmlns:p14="http://schemas.microsoft.com/office/powerpoint/2010/main" val="155290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E9A0D6-4B75-4711-BB3A-0C674DF92EE9}" type="slidenum">
              <a:rPr lang="en-US" smtClean="0"/>
              <a:t>10</a:t>
            </a:fld>
            <a:endParaRPr lang="en-US"/>
          </a:p>
        </p:txBody>
      </p:sp>
    </p:spTree>
    <p:extLst>
      <p:ext uri="{BB962C8B-B14F-4D97-AF65-F5344CB8AC3E}">
        <p14:creationId xmlns:p14="http://schemas.microsoft.com/office/powerpoint/2010/main" val="331991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9A0D6-4B75-4711-BB3A-0C674DF92EE9}" type="slidenum">
              <a:rPr lang="en-US" smtClean="0"/>
              <a:t>11</a:t>
            </a:fld>
            <a:endParaRPr lang="en-US"/>
          </a:p>
        </p:txBody>
      </p:sp>
    </p:spTree>
    <p:extLst>
      <p:ext uri="{BB962C8B-B14F-4D97-AF65-F5344CB8AC3E}">
        <p14:creationId xmlns:p14="http://schemas.microsoft.com/office/powerpoint/2010/main" val="52603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  Speak to Transportation as a Related Service</a:t>
            </a:r>
            <a:r>
              <a:rPr lang="en-US" sz="1400" baseline="0" dirty="0" smtClean="0"/>
              <a:t> for REJECTED IEPs</a:t>
            </a:r>
            <a:endParaRPr lang="en-US" sz="1400" dirty="0"/>
          </a:p>
        </p:txBody>
      </p:sp>
      <p:sp>
        <p:nvSpPr>
          <p:cNvPr id="4" name="Slide Number Placeholder 3"/>
          <p:cNvSpPr>
            <a:spLocks noGrp="1"/>
          </p:cNvSpPr>
          <p:nvPr>
            <p:ph type="sldNum" sz="quarter" idx="10"/>
          </p:nvPr>
        </p:nvSpPr>
        <p:spPr/>
        <p:txBody>
          <a:bodyPr/>
          <a:lstStyle/>
          <a:p>
            <a:fld id="{E6E9A0D6-4B75-4711-BB3A-0C674DF92EE9}" type="slidenum">
              <a:rPr lang="en-US" smtClean="0"/>
              <a:t>14</a:t>
            </a:fld>
            <a:endParaRPr lang="en-US"/>
          </a:p>
        </p:txBody>
      </p:sp>
    </p:spTree>
    <p:extLst>
      <p:ext uri="{BB962C8B-B14F-4D97-AF65-F5344CB8AC3E}">
        <p14:creationId xmlns:p14="http://schemas.microsoft.com/office/powerpoint/2010/main" val="29685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psych does not </a:t>
            </a:r>
            <a:endParaRPr lang="en-US" dirty="0"/>
          </a:p>
        </p:txBody>
      </p:sp>
      <p:sp>
        <p:nvSpPr>
          <p:cNvPr id="4" name="Slide Number Placeholder 3"/>
          <p:cNvSpPr>
            <a:spLocks noGrp="1"/>
          </p:cNvSpPr>
          <p:nvPr>
            <p:ph type="sldNum" sz="quarter" idx="10"/>
          </p:nvPr>
        </p:nvSpPr>
        <p:spPr/>
        <p:txBody>
          <a:bodyPr/>
          <a:lstStyle/>
          <a:p>
            <a:fld id="{E6E9A0D6-4B75-4711-BB3A-0C674DF92EE9}" type="slidenum">
              <a:rPr lang="en-US" smtClean="0"/>
              <a:t>47</a:t>
            </a:fld>
            <a:endParaRPr lang="en-US"/>
          </a:p>
        </p:txBody>
      </p:sp>
    </p:spTree>
    <p:extLst>
      <p:ext uri="{BB962C8B-B14F-4D97-AF65-F5344CB8AC3E}">
        <p14:creationId xmlns:p14="http://schemas.microsoft.com/office/powerpoint/2010/main" val="128845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Para minutes are listed on the Services</a:t>
            </a:r>
            <a:r>
              <a:rPr lang="en-US" baseline="0" dirty="0" smtClean="0"/>
              <a:t> Summary Page under Supplemental aides and services</a:t>
            </a:r>
          </a:p>
          <a:p>
            <a:r>
              <a:rPr lang="en-US" baseline="0" dirty="0" smtClean="0"/>
              <a:t>-  Consult services are listed on the Services Summary Page under Supplemental aides and services</a:t>
            </a:r>
            <a:endParaRPr lang="en-US" dirty="0"/>
          </a:p>
        </p:txBody>
      </p:sp>
      <p:sp>
        <p:nvSpPr>
          <p:cNvPr id="4" name="Slide Number Placeholder 3"/>
          <p:cNvSpPr>
            <a:spLocks noGrp="1"/>
          </p:cNvSpPr>
          <p:nvPr>
            <p:ph type="sldNum" sz="quarter" idx="10"/>
          </p:nvPr>
        </p:nvSpPr>
        <p:spPr/>
        <p:txBody>
          <a:bodyPr/>
          <a:lstStyle/>
          <a:p>
            <a:fld id="{E6E9A0D6-4B75-4711-BB3A-0C674DF92EE9}" type="slidenum">
              <a:rPr lang="en-US" smtClean="0"/>
              <a:t>58</a:t>
            </a:fld>
            <a:endParaRPr lang="en-US"/>
          </a:p>
        </p:txBody>
      </p:sp>
    </p:spTree>
    <p:extLst>
      <p:ext uri="{BB962C8B-B14F-4D97-AF65-F5344CB8AC3E}">
        <p14:creationId xmlns:p14="http://schemas.microsoft.com/office/powerpoint/2010/main" val="183622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a:t>
            </a:r>
            <a:r>
              <a:rPr lang="en-US" baseline="0" dirty="0" smtClean="0"/>
              <a:t> IEP team determines that the student qualifies for transportation as a relates services, but the parents refuse, the decision is noted on the IEP Multipurpose Page</a:t>
            </a:r>
            <a:endParaRPr lang="en-US" dirty="0"/>
          </a:p>
        </p:txBody>
      </p:sp>
      <p:sp>
        <p:nvSpPr>
          <p:cNvPr id="4" name="Slide Number Placeholder 3"/>
          <p:cNvSpPr>
            <a:spLocks noGrp="1"/>
          </p:cNvSpPr>
          <p:nvPr>
            <p:ph type="sldNum" sz="quarter" idx="10"/>
          </p:nvPr>
        </p:nvSpPr>
        <p:spPr/>
        <p:txBody>
          <a:bodyPr/>
          <a:lstStyle/>
          <a:p>
            <a:fld id="{E6E9A0D6-4B75-4711-BB3A-0C674DF92EE9}" type="slidenum">
              <a:rPr lang="en-US" smtClean="0"/>
              <a:t>59</a:t>
            </a:fld>
            <a:endParaRPr lang="en-US"/>
          </a:p>
        </p:txBody>
      </p:sp>
    </p:spTree>
    <p:extLst>
      <p:ext uri="{BB962C8B-B14F-4D97-AF65-F5344CB8AC3E}">
        <p14:creationId xmlns:p14="http://schemas.microsoft.com/office/powerpoint/2010/main" val="55685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C18695-8DD7-42A3-B100-F71729CF6D4E}"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92E4-9FB9-4631-895A-4A77EF8361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6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C18695-8DD7-42A3-B100-F71729CF6D4E}"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92E4-9FB9-4631-895A-4A77EF8361E5}" type="slidenum">
              <a:rPr lang="en-US" smtClean="0"/>
              <a:t>‹#›</a:t>
            </a:fld>
            <a:endParaRPr lang="en-US"/>
          </a:p>
        </p:txBody>
      </p:sp>
    </p:spTree>
    <p:extLst>
      <p:ext uri="{BB962C8B-B14F-4D97-AF65-F5344CB8AC3E}">
        <p14:creationId xmlns:p14="http://schemas.microsoft.com/office/powerpoint/2010/main" val="313976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C18695-8DD7-42A3-B100-F71729CF6D4E}"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92E4-9FB9-4631-895A-4A77EF8361E5}" type="slidenum">
              <a:rPr lang="en-US" smtClean="0"/>
              <a:t>‹#›</a:t>
            </a:fld>
            <a:endParaRPr lang="en-US"/>
          </a:p>
        </p:txBody>
      </p:sp>
    </p:spTree>
    <p:extLst>
      <p:ext uri="{BB962C8B-B14F-4D97-AF65-F5344CB8AC3E}">
        <p14:creationId xmlns:p14="http://schemas.microsoft.com/office/powerpoint/2010/main" val="1188674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8CE90-1C41-48EB-949D-B98D0242141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3807426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8CE90-1C41-48EB-949D-B98D0242141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1982184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8CE90-1C41-48EB-949D-B98D0242141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2357066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8CE90-1C41-48EB-949D-B98D02421410}"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350283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8CE90-1C41-48EB-949D-B98D02421410}"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57515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8CE90-1C41-48EB-949D-B98D02421410}"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2192894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8CE90-1C41-48EB-949D-B98D02421410}"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1330563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8CE90-1C41-48EB-949D-B98D02421410}"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26274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C18695-8DD7-42A3-B100-F71729CF6D4E}"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92E4-9FB9-4631-895A-4A77EF8361E5}" type="slidenum">
              <a:rPr lang="en-US" smtClean="0"/>
              <a:t>‹#›</a:t>
            </a:fld>
            <a:endParaRPr lang="en-US"/>
          </a:p>
        </p:txBody>
      </p:sp>
    </p:spTree>
    <p:extLst>
      <p:ext uri="{BB962C8B-B14F-4D97-AF65-F5344CB8AC3E}">
        <p14:creationId xmlns:p14="http://schemas.microsoft.com/office/powerpoint/2010/main" val="28271702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8CE90-1C41-48EB-949D-B98D02421410}"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144564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8CE90-1C41-48EB-949D-B98D0242141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3102580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8CE90-1C41-48EB-949D-B98D02421410}"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D2252-1E44-4DC6-B68A-318637BFA93E}" type="slidenum">
              <a:rPr lang="en-US" smtClean="0"/>
              <a:t>‹#›</a:t>
            </a:fld>
            <a:endParaRPr lang="en-US"/>
          </a:p>
        </p:txBody>
      </p:sp>
    </p:spTree>
    <p:extLst>
      <p:ext uri="{BB962C8B-B14F-4D97-AF65-F5344CB8AC3E}">
        <p14:creationId xmlns:p14="http://schemas.microsoft.com/office/powerpoint/2010/main" val="221426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18695-8DD7-42A3-B100-F71729CF6D4E}"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892E4-9FB9-4631-895A-4A77EF8361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59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C18695-8DD7-42A3-B100-F71729CF6D4E}"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892E4-9FB9-4631-895A-4A77EF8361E5}" type="slidenum">
              <a:rPr lang="en-US" smtClean="0"/>
              <a:t>‹#›</a:t>
            </a:fld>
            <a:endParaRPr lang="en-US"/>
          </a:p>
        </p:txBody>
      </p:sp>
    </p:spTree>
    <p:extLst>
      <p:ext uri="{BB962C8B-B14F-4D97-AF65-F5344CB8AC3E}">
        <p14:creationId xmlns:p14="http://schemas.microsoft.com/office/powerpoint/2010/main" val="28477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C18695-8DD7-42A3-B100-F71729CF6D4E}"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892E4-9FB9-4631-895A-4A77EF8361E5}" type="slidenum">
              <a:rPr lang="en-US" smtClean="0"/>
              <a:t>‹#›</a:t>
            </a:fld>
            <a:endParaRPr lang="en-US"/>
          </a:p>
        </p:txBody>
      </p:sp>
    </p:spTree>
    <p:extLst>
      <p:ext uri="{BB962C8B-B14F-4D97-AF65-F5344CB8AC3E}">
        <p14:creationId xmlns:p14="http://schemas.microsoft.com/office/powerpoint/2010/main" val="285598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C18695-8DD7-42A3-B100-F71729CF6D4E}"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892E4-9FB9-4631-895A-4A77EF8361E5}" type="slidenum">
              <a:rPr lang="en-US" smtClean="0"/>
              <a:t>‹#›</a:t>
            </a:fld>
            <a:endParaRPr lang="en-US"/>
          </a:p>
        </p:txBody>
      </p:sp>
    </p:spTree>
    <p:extLst>
      <p:ext uri="{BB962C8B-B14F-4D97-AF65-F5344CB8AC3E}">
        <p14:creationId xmlns:p14="http://schemas.microsoft.com/office/powerpoint/2010/main" val="327687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C18695-8DD7-42A3-B100-F71729CF6D4E}" type="datetimeFigureOut">
              <a:rPr lang="en-US" smtClean="0"/>
              <a:t>10/27/2016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8C892E4-9FB9-4631-895A-4A77EF8361E5}" type="slidenum">
              <a:rPr lang="en-US" smtClean="0"/>
              <a:t>‹#›</a:t>
            </a:fld>
            <a:endParaRPr lang="en-US"/>
          </a:p>
        </p:txBody>
      </p:sp>
    </p:spTree>
    <p:extLst>
      <p:ext uri="{BB962C8B-B14F-4D97-AF65-F5344CB8AC3E}">
        <p14:creationId xmlns:p14="http://schemas.microsoft.com/office/powerpoint/2010/main" val="33225055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C18695-8DD7-42A3-B100-F71729CF6D4E}" type="datetimeFigureOut">
              <a:rPr lang="en-US" smtClean="0"/>
              <a:t>10/27/2016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C892E4-9FB9-4631-895A-4A77EF8361E5}" type="slidenum">
              <a:rPr lang="en-US" smtClean="0"/>
              <a:t>‹#›</a:t>
            </a:fld>
            <a:endParaRPr lang="en-US"/>
          </a:p>
        </p:txBody>
      </p:sp>
    </p:spTree>
    <p:extLst>
      <p:ext uri="{BB962C8B-B14F-4D97-AF65-F5344CB8AC3E}">
        <p14:creationId xmlns:p14="http://schemas.microsoft.com/office/powerpoint/2010/main" val="148794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18695-8DD7-42A3-B100-F71729CF6D4E}"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892E4-9FB9-4631-895A-4A77EF8361E5}" type="slidenum">
              <a:rPr lang="en-US" smtClean="0"/>
              <a:t>‹#›</a:t>
            </a:fld>
            <a:endParaRPr lang="en-US"/>
          </a:p>
        </p:txBody>
      </p:sp>
    </p:spTree>
    <p:extLst>
      <p:ext uri="{BB962C8B-B14F-4D97-AF65-F5344CB8AC3E}">
        <p14:creationId xmlns:p14="http://schemas.microsoft.com/office/powerpoint/2010/main" val="185921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C18695-8DD7-42A3-B100-F71729CF6D4E}" type="datetimeFigureOut">
              <a:rPr lang="en-US" smtClean="0"/>
              <a:t>10/27/2016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C892E4-9FB9-4631-895A-4A77EF8361E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9755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8CE90-1C41-48EB-949D-B98D02421410}" type="datetimeFigureOut">
              <a:rPr lang="en-US" smtClean="0"/>
              <a:t>10/27/2016</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D2252-1E44-4DC6-B68A-318637BFA93E}" type="slidenum">
              <a:rPr lang="en-US" smtClean="0"/>
              <a:t>‹#›</a:t>
            </a:fld>
            <a:endParaRPr lang="en-US"/>
          </a:p>
        </p:txBody>
      </p:sp>
    </p:spTree>
    <p:extLst>
      <p:ext uri="{BB962C8B-B14F-4D97-AF65-F5344CB8AC3E}">
        <p14:creationId xmlns:p14="http://schemas.microsoft.com/office/powerpoint/2010/main" val="42897207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Word_Document2.docx"/></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icrosoft_Word_Document3.doc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package" Target="../embeddings/Microsoft_Word_Document4.doc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package" Target="../embeddings/Microsoft_Word_Document5.docx"/></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package" Target="../embeddings/Microsoft_Word_Document6.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package" Target="../embeddings/Microsoft_Word_Document7.docx"/></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package" Target="../embeddings/Microsoft_Word_Document8.doc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package" Target="../embeddings/Microsoft_Word_Document9.docx"/></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package" Target="../embeddings/Microsoft_Word_Document10.docx"/></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package" Target="../embeddings/Microsoft_Word_Document11.docx"/></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package" Target="../embeddings/Microsoft_Word_Document12.docx"/></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5.emf"/><Relationship Id="rId4" Type="http://schemas.openxmlformats.org/officeDocument/2006/relationships/package" Target="../embeddings/Microsoft_Word_Document13.doc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6.emf"/><Relationship Id="rId4" Type="http://schemas.openxmlformats.org/officeDocument/2006/relationships/package" Target="../embeddings/Microsoft_Word_Document14.docx"/></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7.emf"/><Relationship Id="rId4" Type="http://schemas.openxmlformats.org/officeDocument/2006/relationships/package" Target="../embeddings/Microsoft_Word_Document15.docx"/></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package" Target="../embeddings/Microsoft_Word_Document16.docx"/></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9.emf"/><Relationship Id="rId4" Type="http://schemas.openxmlformats.org/officeDocument/2006/relationships/package" Target="../embeddings/Microsoft_Word_Document17.docx"/></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se.mo.gov/sites/default/files/TransferWebinarQuestionsAnswers.pdf"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dese.mo.gov/special-education/compliance/fbabip-faq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s://dese.mo.gov/special-education/compliance/extended-school-year-policies"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dese.mo.gov/special-education/compliance/extended-school-year-policies" TargetMode="External"/><Relationship Id="rId2" Type="http://schemas.openxmlformats.org/officeDocument/2006/relationships/hyperlink" Target="https://dese.mo.gov/special-education/compliance/fbabip-faqs"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dese.mo.gov/faqs/measurable%20goals%20&amp;%20objectives"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tmp"/><Relationship Id="rId7" Type="http://schemas.openxmlformats.org/officeDocument/2006/relationships/diagramColors" Target="../diagrams/colors1.xml"/><Relationship Id="rId2" Type="http://schemas.openxmlformats.org/officeDocument/2006/relationships/image" Target="../media/image36.emf"/><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0.gif"/><Relationship Id="rId7" Type="http://schemas.openxmlformats.org/officeDocument/2006/relationships/diagramColors" Target="../diagrams/colors2.xml"/><Relationship Id="rId2" Type="http://schemas.openxmlformats.org/officeDocument/2006/relationships/hyperlink" Target="https://dese.mo.gov/sites/default/files/webinar/documents/QAfromAlternateAssessmentwebinar-Final.pdf" TargetMode="Externa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s://www.surveymonkey.com/r/6QSR359" TargetMode="External"/><Relationship Id="rId2" Type="http://schemas.openxmlformats.org/officeDocument/2006/relationships/hyperlink" Target="mailto:pd1014@slps.org"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49916"/>
            <a:ext cx="12192000" cy="1173163"/>
          </a:xfrm>
        </p:spPr>
        <p:txBody>
          <a:bodyPr>
            <a:normAutofit fontScale="90000"/>
          </a:bodyPr>
          <a:lstStyle/>
          <a:p>
            <a:pPr algn="ctr"/>
            <a:r>
              <a:rPr lang="en-US" b="1" dirty="0" smtClean="0">
                <a:solidFill>
                  <a:schemeClr val="tx1"/>
                </a:solidFill>
              </a:rPr>
              <a:t>Special Education Hot Topics for Review</a:t>
            </a:r>
            <a:br>
              <a:rPr lang="en-US" b="1" dirty="0" smtClean="0">
                <a:solidFill>
                  <a:schemeClr val="tx1"/>
                </a:solidFill>
              </a:rPr>
            </a:br>
            <a:r>
              <a:rPr lang="en-US" b="1" dirty="0" smtClean="0">
                <a:solidFill>
                  <a:schemeClr val="tx1"/>
                </a:solidFill>
              </a:rPr>
              <a:t>for Special Education Staff</a:t>
            </a:r>
            <a:endParaRPr lang="en-US" b="1" dirty="0">
              <a:solidFill>
                <a:schemeClr val="tx1"/>
              </a:solidFill>
            </a:endParaRPr>
          </a:p>
        </p:txBody>
      </p:sp>
      <p:sp>
        <p:nvSpPr>
          <p:cNvPr id="3" name="Subtitle 2"/>
          <p:cNvSpPr>
            <a:spLocks noGrp="1"/>
          </p:cNvSpPr>
          <p:nvPr>
            <p:ph type="subTitle" idx="4294967295"/>
          </p:nvPr>
        </p:nvSpPr>
        <p:spPr>
          <a:xfrm>
            <a:off x="-128170" y="5033687"/>
            <a:ext cx="12192000" cy="1244149"/>
          </a:xfrm>
        </p:spPr>
        <p:txBody>
          <a:bodyPr>
            <a:normAutofit/>
          </a:bodyPr>
          <a:lstStyle/>
          <a:p>
            <a:pPr algn="ctr">
              <a:lnSpc>
                <a:spcPct val="120000"/>
              </a:lnSpc>
              <a:spcBef>
                <a:spcPts val="0"/>
              </a:spcBef>
              <a:spcAft>
                <a:spcPts val="0"/>
              </a:spcAft>
            </a:pPr>
            <a:r>
              <a:rPr lang="en-US" sz="1200" cap="none" spc="0" dirty="0" smtClean="0"/>
              <a:t>District-Wide Professional Development</a:t>
            </a:r>
          </a:p>
          <a:p>
            <a:pPr algn="ctr">
              <a:lnSpc>
                <a:spcPct val="120000"/>
              </a:lnSpc>
              <a:spcBef>
                <a:spcPts val="0"/>
              </a:spcBef>
              <a:spcAft>
                <a:spcPts val="0"/>
              </a:spcAft>
            </a:pPr>
            <a:r>
              <a:rPr lang="en-US" sz="1200" cap="none" spc="0" dirty="0" smtClean="0"/>
              <a:t>Friday, October 14, 2016</a:t>
            </a:r>
          </a:p>
          <a:p>
            <a:pPr algn="ctr">
              <a:lnSpc>
                <a:spcPct val="120000"/>
              </a:lnSpc>
              <a:spcBef>
                <a:spcPts val="0"/>
              </a:spcBef>
              <a:spcAft>
                <a:spcPts val="0"/>
              </a:spcAft>
            </a:pPr>
            <a:r>
              <a:rPr lang="en-US" sz="1200" cap="none" spc="0" dirty="0" smtClean="0"/>
              <a:t>Forest Park Community College – Mildred </a:t>
            </a:r>
            <a:r>
              <a:rPr lang="en-US" sz="1200" cap="none" spc="0" dirty="0" smtClean="0"/>
              <a:t>Bastian </a:t>
            </a:r>
            <a:r>
              <a:rPr lang="en-US" sz="1200" cap="none" spc="0" dirty="0" smtClean="0"/>
              <a:t>Theatre</a:t>
            </a:r>
          </a:p>
          <a:p>
            <a:pPr algn="ctr">
              <a:lnSpc>
                <a:spcPct val="120000"/>
              </a:lnSpc>
              <a:spcBef>
                <a:spcPts val="0"/>
              </a:spcBef>
              <a:spcAft>
                <a:spcPts val="0"/>
              </a:spcAft>
            </a:pPr>
            <a:r>
              <a:rPr lang="en-US" sz="1200" cap="none" spc="0" dirty="0" smtClean="0"/>
              <a:t>8:00 a.m. – 11:00 a.m.</a:t>
            </a:r>
          </a:p>
          <a:p>
            <a:endParaRPr lang="en-US" dirty="0"/>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32" y="5477302"/>
            <a:ext cx="114617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730" y="1671358"/>
            <a:ext cx="4013096" cy="2956314"/>
          </a:xfrm>
          <a:prstGeom prst="rect">
            <a:avLst/>
          </a:prstGeom>
        </p:spPr>
      </p:pic>
    </p:spTree>
    <p:extLst>
      <p:ext uri="{BB962C8B-B14F-4D97-AF65-F5344CB8AC3E}">
        <p14:creationId xmlns:p14="http://schemas.microsoft.com/office/powerpoint/2010/main" val="2157804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1318" y="0"/>
            <a:ext cx="11700681" cy="883403"/>
          </a:xfrm>
        </p:spPr>
        <p:txBody>
          <a:bodyPr/>
          <a:lstStyle/>
          <a:p>
            <a:r>
              <a:rPr lang="en-US" b="1" dirty="0" smtClean="0">
                <a:solidFill>
                  <a:srgbClr val="FF0000"/>
                </a:solidFill>
              </a:rPr>
              <a:t>I have a transfer student, what do I do…</a:t>
            </a:r>
            <a:endParaRPr lang="en-US" b="1" dirty="0">
              <a:solidFill>
                <a:srgbClr val="FF0000"/>
              </a:solidFill>
            </a:endParaRPr>
          </a:p>
        </p:txBody>
      </p:sp>
      <p:sp>
        <p:nvSpPr>
          <p:cNvPr id="3" name="Content Placeholder 2"/>
          <p:cNvSpPr>
            <a:spLocks noGrp="1"/>
          </p:cNvSpPr>
          <p:nvPr>
            <p:ph idx="4294967295"/>
          </p:nvPr>
        </p:nvSpPr>
        <p:spPr>
          <a:xfrm>
            <a:off x="491318" y="883403"/>
            <a:ext cx="11700682" cy="5470902"/>
          </a:xfrm>
        </p:spPr>
        <p:txBody>
          <a:bodyPr/>
          <a:lstStyle/>
          <a:p>
            <a:pPr>
              <a:buFont typeface="Wingdings" panose="05000000000000000000" pitchFamily="2" charset="2"/>
              <a:buChar char="q"/>
            </a:pPr>
            <a:r>
              <a:rPr lang="en-US" sz="3200" dirty="0" smtClean="0"/>
              <a:t>  Check with the secretary/enrollment clerk Weekly regarding new    </a:t>
            </a:r>
          </a:p>
          <a:p>
            <a:pPr marL="0" indent="0">
              <a:buNone/>
            </a:pPr>
            <a:r>
              <a:rPr lang="en-US" sz="3200" dirty="0"/>
              <a:t> </a:t>
            </a:r>
            <a:r>
              <a:rPr lang="en-US" sz="3200" dirty="0" smtClean="0"/>
              <a:t>      students</a:t>
            </a:r>
          </a:p>
          <a:p>
            <a:pPr marL="0" indent="0">
              <a:buNone/>
            </a:pPr>
            <a:endParaRPr lang="en-US" sz="3200" dirty="0" smtClean="0"/>
          </a:p>
          <a:p>
            <a:pPr>
              <a:buFont typeface="Wingdings" panose="05000000000000000000" pitchFamily="2" charset="2"/>
              <a:buChar char="q"/>
            </a:pPr>
            <a:r>
              <a:rPr lang="en-US" sz="3200" dirty="0" smtClean="0"/>
              <a:t>  Investigate in SIS</a:t>
            </a:r>
          </a:p>
          <a:p>
            <a:pPr lvl="2">
              <a:buFont typeface="Arial" panose="020B0604020202020204" pitchFamily="34" charset="0"/>
              <a:buChar char="•"/>
            </a:pPr>
            <a:r>
              <a:rPr lang="en-US" sz="2800" dirty="0" smtClean="0"/>
              <a:t>Old </a:t>
            </a:r>
            <a:r>
              <a:rPr lang="en-US" sz="2800" u="sng" dirty="0" smtClean="0"/>
              <a:t>AND</a:t>
            </a:r>
            <a:r>
              <a:rPr lang="en-US" sz="2800" dirty="0" smtClean="0"/>
              <a:t> Retired SIS</a:t>
            </a:r>
          </a:p>
          <a:p>
            <a:pPr lvl="1">
              <a:buFont typeface="Wingdings" panose="05000000000000000000" pitchFamily="2" charset="2"/>
              <a:buChar char="q"/>
            </a:pPr>
            <a:endParaRPr lang="en-US" sz="3200" dirty="0"/>
          </a:p>
          <a:p>
            <a:pPr>
              <a:buFont typeface="Wingdings" panose="05000000000000000000" pitchFamily="2" charset="2"/>
              <a:buChar char="q"/>
            </a:pPr>
            <a:r>
              <a:rPr lang="en-US" sz="3200" dirty="0" smtClean="0"/>
              <a:t>  Always request an official copy of records from sending District within 2 days of enrollment</a:t>
            </a:r>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4081106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98852"/>
          </a:xfrm>
        </p:spPr>
        <p:txBody>
          <a:bodyPr>
            <a:normAutofit/>
          </a:bodyPr>
          <a:lstStyle/>
          <a:p>
            <a:r>
              <a:rPr lang="en-US" sz="6000" b="1" dirty="0"/>
              <a:t>Beginning the Transfer Process</a:t>
            </a:r>
          </a:p>
        </p:txBody>
      </p:sp>
      <p:sp>
        <p:nvSpPr>
          <p:cNvPr id="3" name="Content Placeholder 2"/>
          <p:cNvSpPr>
            <a:spLocks noGrp="1"/>
          </p:cNvSpPr>
          <p:nvPr>
            <p:ph idx="1"/>
          </p:nvPr>
        </p:nvSpPr>
        <p:spPr>
          <a:xfrm>
            <a:off x="900545" y="1737360"/>
            <a:ext cx="10255135" cy="4566458"/>
          </a:xfrm>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r>
              <a:rPr lang="en-US" sz="1800" b="1" dirty="0">
                <a:latin typeface="TwCenMT-Regular"/>
              </a:rPr>
              <a:t>Is there reason to suspect that the new student is a</a:t>
            </a:r>
          </a:p>
          <a:p>
            <a:pPr algn="ctr"/>
            <a:r>
              <a:rPr lang="en-US" sz="1800" b="1" dirty="0">
                <a:latin typeface="TwCenMT-Regular"/>
              </a:rPr>
              <a:t>student with a disability who was receiving or had</a:t>
            </a:r>
          </a:p>
          <a:p>
            <a:pPr algn="ctr"/>
            <a:r>
              <a:rPr lang="en-US" sz="1800" b="1" dirty="0">
                <a:latin typeface="TwCenMT-Regular"/>
              </a:rPr>
              <a:t>previously received special education</a:t>
            </a:r>
          </a:p>
          <a:p>
            <a:pPr algn="ctr"/>
            <a:r>
              <a:rPr lang="en-US" sz="1800" b="1" dirty="0">
                <a:latin typeface="TwCenMT-Regular"/>
              </a:rPr>
              <a:t>services based on enrollment paperwork,</a:t>
            </a:r>
          </a:p>
          <a:p>
            <a:pPr algn="ctr"/>
            <a:r>
              <a:rPr lang="en-US" sz="1800" b="1" dirty="0">
                <a:latin typeface="TwCenMT-Regular"/>
              </a:rPr>
              <a:t>interviews and/or </a:t>
            </a:r>
            <a:r>
              <a:rPr lang="en-US" sz="1800" b="1" dirty="0" smtClean="0">
                <a:latin typeface="TwCenMT-Regular"/>
              </a:rPr>
              <a:t>student </a:t>
            </a:r>
            <a:r>
              <a:rPr lang="en-US" sz="1800" b="1" dirty="0">
                <a:latin typeface="TwCenMT-Regular"/>
              </a:rPr>
              <a:t>records</a:t>
            </a:r>
            <a:r>
              <a:rPr lang="en-US" dirty="0" smtClean="0">
                <a:latin typeface="TwCenMT-Regular"/>
              </a:rPr>
              <a:t>?</a:t>
            </a:r>
          </a:p>
          <a:p>
            <a:r>
              <a:rPr lang="en-US" sz="2600" b="1" dirty="0" smtClean="0"/>
              <a:t> YES                                                         </a:t>
            </a:r>
          </a:p>
          <a:p>
            <a:r>
              <a:rPr lang="en-US" dirty="0" smtClean="0"/>
              <a:t>  </a:t>
            </a:r>
            <a:endParaRPr lang="en-US" dirty="0"/>
          </a:p>
          <a:p>
            <a:r>
              <a:rPr lang="en-US" sz="1700" b="1" dirty="0"/>
              <a:t>Is the student transferring from In-State </a:t>
            </a:r>
            <a:r>
              <a:rPr lang="en-US" sz="1700" b="1" dirty="0" smtClean="0"/>
              <a:t>or                    </a:t>
            </a:r>
            <a:r>
              <a:rPr lang="en-US" sz="2600" b="1" dirty="0" smtClean="0"/>
              <a:t>                 NO            </a:t>
            </a:r>
            <a:r>
              <a:rPr lang="en-US" sz="1700" b="1" dirty="0" smtClean="0"/>
              <a:t>Enroll the student in general          </a:t>
            </a:r>
            <a:endParaRPr lang="en-US" sz="1700" b="1" dirty="0"/>
          </a:p>
          <a:p>
            <a:r>
              <a:rPr lang="en-US" sz="1700" b="1" dirty="0" smtClean="0"/>
              <a:t>Out-of-State? Be sure to use the correct                                                                              education following district                                                                                               </a:t>
            </a:r>
          </a:p>
          <a:p>
            <a:r>
              <a:rPr lang="en-US" sz="1700" b="1" dirty="0" smtClean="0"/>
              <a:t>form </a:t>
            </a:r>
            <a:r>
              <a:rPr lang="en-US" sz="1700" b="1" dirty="0"/>
              <a:t>so that you follow the </a:t>
            </a:r>
            <a:r>
              <a:rPr lang="en-US" sz="1700" b="1" dirty="0" smtClean="0"/>
              <a:t>required                                                                                    policies</a:t>
            </a:r>
            <a:endParaRPr lang="en-US" sz="1700" b="1" dirty="0"/>
          </a:p>
          <a:p>
            <a:r>
              <a:rPr lang="en-US" sz="1700" b="1" dirty="0"/>
              <a:t>compliance procedures for the type of</a:t>
            </a:r>
          </a:p>
          <a:p>
            <a:r>
              <a:rPr lang="en-US" sz="1700" b="1" dirty="0"/>
              <a:t>transfer of your student</a:t>
            </a:r>
            <a:endParaRPr lang="en-US" sz="1700" b="1" dirty="0" smtClean="0"/>
          </a:p>
        </p:txBody>
      </p:sp>
      <p:sp>
        <p:nvSpPr>
          <p:cNvPr id="4" name="Down Arrow 3"/>
          <p:cNvSpPr/>
          <p:nvPr/>
        </p:nvSpPr>
        <p:spPr>
          <a:xfrm>
            <a:off x="1801091" y="3325091"/>
            <a:ext cx="734291" cy="817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633556" y="4599709"/>
            <a:ext cx="886691" cy="623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546" y="4308763"/>
            <a:ext cx="4821382" cy="1828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0" y="4308763"/>
            <a:ext cx="3131127" cy="1288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04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7820"/>
            <a:ext cx="10058400" cy="1191490"/>
          </a:xfrm>
        </p:spPr>
        <p:txBody>
          <a:bodyPr>
            <a:normAutofit/>
          </a:bodyPr>
          <a:lstStyle/>
          <a:p>
            <a:r>
              <a:rPr lang="en-US" sz="6000" b="1" dirty="0"/>
              <a:t>Decisions about the IEP</a:t>
            </a:r>
          </a:p>
        </p:txBody>
      </p:sp>
      <p:sp>
        <p:nvSpPr>
          <p:cNvPr id="3" name="Content Placeholder 2"/>
          <p:cNvSpPr>
            <a:spLocks noGrp="1"/>
          </p:cNvSpPr>
          <p:nvPr>
            <p:ph idx="1"/>
          </p:nvPr>
        </p:nvSpPr>
        <p:spPr>
          <a:xfrm>
            <a:off x="983673" y="1762605"/>
            <a:ext cx="10058400" cy="4458085"/>
          </a:xfrm>
        </p:spPr>
        <p:txBody>
          <a:bodyPr>
            <a:normAutofit/>
          </a:bodyPr>
          <a:lstStyle/>
          <a:p>
            <a:r>
              <a:rPr lang="en-US" dirty="0" smtClean="0"/>
              <a:t>                                                                              </a:t>
            </a:r>
          </a:p>
          <a:p>
            <a:endParaRPr lang="en-US" dirty="0"/>
          </a:p>
          <a:p>
            <a:endParaRPr lang="en-US" dirty="0" smtClean="0"/>
          </a:p>
          <a:p>
            <a:endParaRPr lang="en-US" dirty="0"/>
          </a:p>
          <a:p>
            <a:endParaRPr lang="en-US" dirty="0" smtClean="0"/>
          </a:p>
          <a:p>
            <a:endParaRPr lang="en-US" dirty="0"/>
          </a:p>
          <a:p>
            <a:r>
              <a:rPr lang="en-US" b="1" dirty="0" smtClean="0">
                <a:solidFill>
                  <a:schemeClr val="tx1"/>
                </a:solidFill>
              </a:rPr>
              <a:t>                                      </a:t>
            </a:r>
            <a:r>
              <a:rPr lang="en-US" b="1" dirty="0">
                <a:solidFill>
                  <a:schemeClr val="tx1"/>
                </a:solidFill>
                <a:latin typeface="Arial" panose="020B0604020202020204" pitchFamily="34" charset="0"/>
              </a:rPr>
              <a:t>NO </a:t>
            </a:r>
            <a:r>
              <a:rPr lang="en-US" b="1" dirty="0" smtClean="0">
                <a:solidFill>
                  <a:schemeClr val="tx1"/>
                </a:solidFill>
                <a:latin typeface="Arial" panose="020B0604020202020204" pitchFamily="34" charset="0"/>
              </a:rPr>
              <a:t>IEP                                           NO</a:t>
            </a:r>
            <a:endParaRPr lang="en-US" b="1" dirty="0">
              <a:solidFill>
                <a:schemeClr val="tx1"/>
              </a:solidFill>
              <a:latin typeface="Arial" panose="020B0604020202020204" pitchFamily="34" charset="0"/>
            </a:endParaRPr>
          </a:p>
          <a:p>
            <a:r>
              <a:rPr lang="en-US" b="1" dirty="0" smtClean="0">
                <a:solidFill>
                  <a:schemeClr val="tx1"/>
                </a:solidFill>
                <a:latin typeface="Arial" panose="020B0604020202020204" pitchFamily="34" charset="0"/>
              </a:rPr>
              <a:t>                             Amendment                                   Interim                                                </a:t>
            </a:r>
          </a:p>
          <a:p>
            <a:r>
              <a:rPr lang="en-US" b="1" dirty="0" smtClean="0">
                <a:solidFill>
                  <a:schemeClr val="tx1"/>
                </a:solidFill>
                <a:latin typeface="Arial" panose="020B0604020202020204" pitchFamily="34" charset="0"/>
              </a:rPr>
              <a:t>                            to Transfer                                       IEP</a:t>
            </a:r>
          </a:p>
          <a:p>
            <a:r>
              <a:rPr lang="en-US" b="1" dirty="0" smtClean="0">
                <a:solidFill>
                  <a:schemeClr val="tx1"/>
                </a:solidFill>
                <a:latin typeface="Arial" panose="020B0604020202020204" pitchFamily="34" charset="0"/>
              </a:rPr>
              <a:t>                                IEPs</a:t>
            </a:r>
            <a:r>
              <a:rPr lang="en-US" b="1" dirty="0" smtClean="0">
                <a:solidFill>
                  <a:schemeClr val="tx1"/>
                </a:solidFill>
              </a:rPr>
              <a:t>     </a:t>
            </a:r>
            <a:endParaRPr lang="en-US" b="1" dirty="0">
              <a:solidFill>
                <a:schemeClr val="tx1"/>
              </a:solidFill>
            </a:endParaRPr>
          </a:p>
        </p:txBody>
      </p:sp>
      <p:sp>
        <p:nvSpPr>
          <p:cNvPr id="4" name="Left Arrow 3"/>
          <p:cNvSpPr/>
          <p:nvPr/>
        </p:nvSpPr>
        <p:spPr>
          <a:xfrm>
            <a:off x="1011382" y="1759527"/>
            <a:ext cx="4488872" cy="2654222"/>
          </a:xfrm>
          <a:prstGeom prst="leftArrow">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n w="0"/>
                <a:solidFill>
                  <a:schemeClr val="tx1"/>
                </a:solidFill>
                <a:effectLst>
                  <a:outerShdw blurRad="38100" dist="19050" dir="2700000" algn="tl" rotWithShape="0">
                    <a:schemeClr val="dk1">
                      <a:alpha val="40000"/>
                    </a:schemeClr>
                  </a:outerShdw>
                </a:effectLst>
              </a:rPr>
              <a:t>Accept = Implement Exactly As Written</a:t>
            </a:r>
            <a:endParaRPr lang="en-US" sz="2000" dirty="0">
              <a:ln w="0"/>
              <a:solidFill>
                <a:schemeClr val="tx1"/>
              </a:solidFill>
              <a:effectLst>
                <a:outerShdw blurRad="38100" dist="19050" dir="2700000" algn="tl" rotWithShape="0">
                  <a:schemeClr val="dk1">
                    <a:alpha val="40000"/>
                  </a:schemeClr>
                </a:outerShdw>
              </a:effectLst>
            </a:endParaRPr>
          </a:p>
        </p:txBody>
      </p:sp>
      <p:sp>
        <p:nvSpPr>
          <p:cNvPr id="5" name="Right Arrow 4"/>
          <p:cNvSpPr/>
          <p:nvPr/>
        </p:nvSpPr>
        <p:spPr>
          <a:xfrm>
            <a:off x="6126480" y="1759527"/>
            <a:ext cx="4655128" cy="27847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Reject = provide</a:t>
            </a:r>
          </a:p>
          <a:p>
            <a:pPr algn="ctr"/>
            <a:r>
              <a:rPr lang="en-US" dirty="0" smtClean="0">
                <a:ln w="0"/>
                <a:solidFill>
                  <a:schemeClr val="tx1"/>
                </a:solidFill>
                <a:effectLst>
                  <a:outerShdw blurRad="38100" dist="19050" dir="2700000" algn="tl" rotWithShape="0">
                    <a:schemeClr val="dk1">
                      <a:alpha val="40000"/>
                    </a:schemeClr>
                  </a:outerShdw>
                </a:effectLst>
              </a:rPr>
              <a:t>comparable services</a:t>
            </a:r>
          </a:p>
          <a:p>
            <a:pPr algn="ctr"/>
            <a:r>
              <a:rPr lang="en-US" dirty="0" smtClean="0">
                <a:ln w="0"/>
                <a:solidFill>
                  <a:schemeClr val="tx1"/>
                </a:solidFill>
                <a:effectLst>
                  <a:outerShdw blurRad="38100" dist="19050" dir="2700000" algn="tl" rotWithShape="0">
                    <a:schemeClr val="dk1">
                      <a:alpha val="40000"/>
                    </a:schemeClr>
                  </a:outerShdw>
                </a:effectLst>
              </a:rPr>
              <a:t>until new </a:t>
            </a:r>
            <a:r>
              <a:rPr lang="en-US" sz="2000" dirty="0" smtClean="0">
                <a:ln w="0"/>
                <a:solidFill>
                  <a:schemeClr val="tx1"/>
                </a:solidFill>
                <a:effectLst>
                  <a:outerShdw blurRad="38100" dist="19050" dir="2700000" algn="tl" rotWithShape="0">
                    <a:schemeClr val="dk1">
                      <a:alpha val="40000"/>
                    </a:schemeClr>
                  </a:outerShdw>
                </a:effectLst>
              </a:rPr>
              <a:t>annual</a:t>
            </a:r>
            <a:r>
              <a:rPr lang="en-US" dirty="0" smtClean="0">
                <a:ln w="0"/>
                <a:solidFill>
                  <a:schemeClr val="tx1"/>
                </a:solidFill>
                <a:effectLst>
                  <a:outerShdw blurRad="38100" dist="19050" dir="2700000" algn="tl" rotWithShape="0">
                    <a:schemeClr val="dk1">
                      <a:alpha val="40000"/>
                    </a:schemeClr>
                  </a:outerShdw>
                </a:effectLst>
              </a:rPr>
              <a:t> IEP</a:t>
            </a:r>
          </a:p>
          <a:p>
            <a:pPr algn="ctr"/>
            <a:r>
              <a:rPr lang="en-US" dirty="0" smtClean="0">
                <a:ln w="0"/>
                <a:solidFill>
                  <a:schemeClr val="tx1"/>
                </a:solidFill>
                <a:effectLst>
                  <a:outerShdw blurRad="38100" dist="19050" dir="2700000" algn="tl" rotWithShape="0">
                    <a:schemeClr val="dk1">
                      <a:alpha val="40000"/>
                    </a:schemeClr>
                  </a:outerShdw>
                </a:effectLst>
              </a:rPr>
              <a:t>is developed</a:t>
            </a:r>
            <a:endParaRPr lang="en-US"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stretch>
            <a:fillRect/>
          </a:stretch>
        </p:blipFill>
        <p:spPr>
          <a:xfrm>
            <a:off x="4697770" y="4261213"/>
            <a:ext cx="2003978" cy="1959477"/>
          </a:xfrm>
          <a:prstGeom prst="rect">
            <a:avLst/>
          </a:prstGeom>
        </p:spPr>
      </p:pic>
    </p:spTree>
    <p:extLst>
      <p:ext uri="{BB962C8B-B14F-4D97-AF65-F5344CB8AC3E}">
        <p14:creationId xmlns:p14="http://schemas.microsoft.com/office/powerpoint/2010/main" val="38366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733360" cy="720725"/>
          </a:xfrm>
        </p:spPr>
        <p:txBody>
          <a:bodyPr>
            <a:noAutofit/>
          </a:bodyPr>
          <a:lstStyle/>
          <a:p>
            <a:r>
              <a:rPr lang="en-US" sz="3800" b="1" u="sng" dirty="0"/>
              <a:t>Is it best practice to reject all incoming IEP’s from other </a:t>
            </a:r>
            <a:r>
              <a:rPr lang="en-US" sz="3800" b="1" u="sng" dirty="0" smtClean="0"/>
              <a:t>districts? </a:t>
            </a:r>
            <a:endParaRPr lang="en-US" sz="3800" b="1" u="sng" dirty="0"/>
          </a:p>
        </p:txBody>
      </p:sp>
      <p:sp>
        <p:nvSpPr>
          <p:cNvPr id="3" name="Content Placeholder 2"/>
          <p:cNvSpPr>
            <a:spLocks noGrp="1"/>
          </p:cNvSpPr>
          <p:nvPr>
            <p:ph idx="4294967295"/>
          </p:nvPr>
        </p:nvSpPr>
        <p:spPr>
          <a:xfrm>
            <a:off x="0" y="996287"/>
            <a:ext cx="12192000" cy="4872701"/>
          </a:xfrm>
        </p:spPr>
        <p:txBody>
          <a:bodyPr>
            <a:normAutofit/>
          </a:bodyPr>
          <a:lstStyle/>
          <a:p>
            <a:pPr>
              <a:buFont typeface="Wingdings" panose="05000000000000000000" pitchFamily="2" charset="2"/>
              <a:buChar char="q"/>
            </a:pPr>
            <a:r>
              <a:rPr lang="en-US" sz="3600" dirty="0"/>
              <a:t>It’s not a matter of best practices.  What is required is that a determination must be made by the district of “is the IEP compliant and can it be implemented as written</a:t>
            </a:r>
            <a:r>
              <a:rPr lang="en-US" sz="3600" dirty="0" smtClean="0"/>
              <a:t>?”</a:t>
            </a:r>
          </a:p>
          <a:p>
            <a:pPr lvl="1">
              <a:buFont typeface="Arial" panose="020B0604020202020204" pitchFamily="34" charset="0"/>
              <a:buChar char="•"/>
            </a:pPr>
            <a:r>
              <a:rPr lang="en-US" sz="3400" dirty="0"/>
              <a:t>  </a:t>
            </a:r>
            <a:r>
              <a:rPr lang="en-US" sz="3000" dirty="0" smtClean="0"/>
              <a:t>If </a:t>
            </a:r>
            <a:r>
              <a:rPr lang="en-US" sz="3000" dirty="0"/>
              <a:t>the answer is “yes</a:t>
            </a:r>
            <a:r>
              <a:rPr lang="en-US" sz="3000" dirty="0" smtClean="0"/>
              <a:t>”, </a:t>
            </a:r>
            <a:r>
              <a:rPr lang="en-US" sz="3000" dirty="0"/>
              <a:t>then the district accepts the IEP – If the answer is “no” then you follow the steps in the </a:t>
            </a:r>
            <a:r>
              <a:rPr lang="en-US" sz="3000" dirty="0" smtClean="0"/>
              <a:t>process</a:t>
            </a:r>
            <a:endParaRPr lang="en-US" sz="3000" dirty="0"/>
          </a:p>
        </p:txBody>
      </p:sp>
    </p:spTree>
    <p:extLst>
      <p:ext uri="{BB962C8B-B14F-4D97-AF65-F5344CB8AC3E}">
        <p14:creationId xmlns:p14="http://schemas.microsoft.com/office/powerpoint/2010/main" val="1710444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760075" cy="835025"/>
          </a:xfrm>
        </p:spPr>
        <p:txBody>
          <a:bodyPr/>
          <a:lstStyle/>
          <a:p>
            <a:r>
              <a:rPr lang="en-US" b="1" u="sng" dirty="0" smtClean="0"/>
              <a:t> What are “Comparable </a:t>
            </a:r>
            <a:r>
              <a:rPr lang="en-US" b="1" u="sng" dirty="0"/>
              <a:t>S</a:t>
            </a:r>
            <a:r>
              <a:rPr lang="en-US" b="1" u="sng" dirty="0" smtClean="0"/>
              <a:t>ervices</a:t>
            </a:r>
            <a:r>
              <a:rPr lang="en-US" b="1" u="sng" dirty="0"/>
              <a:t>"</a:t>
            </a:r>
          </a:p>
        </p:txBody>
      </p:sp>
      <p:sp>
        <p:nvSpPr>
          <p:cNvPr id="3" name="Content Placeholder 2"/>
          <p:cNvSpPr>
            <a:spLocks noGrp="1"/>
          </p:cNvSpPr>
          <p:nvPr>
            <p:ph idx="4294967295"/>
          </p:nvPr>
        </p:nvSpPr>
        <p:spPr>
          <a:xfrm>
            <a:off x="191068" y="835026"/>
            <a:ext cx="12000931" cy="5551488"/>
          </a:xfrm>
        </p:spPr>
        <p:txBody>
          <a:bodyPr>
            <a:noAutofit/>
          </a:bodyPr>
          <a:lstStyle/>
          <a:p>
            <a:pPr>
              <a:buFont typeface="Wingdings" panose="05000000000000000000" pitchFamily="2" charset="2"/>
              <a:buChar char="q"/>
            </a:pPr>
            <a:r>
              <a:rPr lang="en-US" sz="3600" dirty="0"/>
              <a:t>This would include the special education and related services </a:t>
            </a:r>
            <a:endParaRPr lang="en-US" sz="3600" dirty="0" smtClean="0"/>
          </a:p>
          <a:p>
            <a:pPr marL="0" indent="0">
              <a:buNone/>
            </a:pPr>
            <a:r>
              <a:rPr lang="en-US" sz="3600" dirty="0"/>
              <a:t> </a:t>
            </a:r>
            <a:r>
              <a:rPr lang="en-US" sz="3600" dirty="0" smtClean="0"/>
              <a:t>   listed </a:t>
            </a:r>
            <a:r>
              <a:rPr lang="en-US" sz="3600" dirty="0"/>
              <a:t>on the student’s IEP </a:t>
            </a:r>
            <a:r>
              <a:rPr lang="en-US" sz="3600" dirty="0" smtClean="0"/>
              <a:t>from the </a:t>
            </a:r>
            <a:r>
              <a:rPr lang="en-US" sz="3600" dirty="0"/>
              <a:t>sending school </a:t>
            </a:r>
            <a:r>
              <a:rPr lang="en-US" sz="3600" dirty="0" smtClean="0"/>
              <a:t>district</a:t>
            </a:r>
          </a:p>
          <a:p>
            <a:pPr marL="0" indent="0">
              <a:buNone/>
            </a:pPr>
            <a:r>
              <a:rPr lang="en-US" sz="3600" dirty="0"/>
              <a:t>  </a:t>
            </a:r>
            <a:endParaRPr lang="en-US" sz="3600" dirty="0" smtClean="0"/>
          </a:p>
          <a:p>
            <a:pPr>
              <a:buFont typeface="Wingdings" panose="05000000000000000000" pitchFamily="2" charset="2"/>
              <a:buChar char="q"/>
            </a:pPr>
            <a:r>
              <a:rPr lang="en-US" sz="3600" dirty="0" smtClean="0"/>
              <a:t>The </a:t>
            </a:r>
            <a:r>
              <a:rPr lang="en-US" sz="3600" dirty="0"/>
              <a:t>receiving school will need to provide those same services, </a:t>
            </a:r>
            <a:endParaRPr lang="en-US" sz="3600" dirty="0" smtClean="0"/>
          </a:p>
          <a:p>
            <a:pPr marL="0" indent="0">
              <a:buNone/>
            </a:pPr>
            <a:r>
              <a:rPr lang="en-US" sz="3600" dirty="0"/>
              <a:t> </a:t>
            </a:r>
            <a:r>
              <a:rPr lang="en-US" sz="3600" dirty="0" smtClean="0"/>
              <a:t>   </a:t>
            </a:r>
            <a:r>
              <a:rPr lang="en-US" sz="3600" u="sng" dirty="0" smtClean="0"/>
              <a:t>as closely </a:t>
            </a:r>
            <a:r>
              <a:rPr lang="en-US" sz="3600" u="sng" dirty="0"/>
              <a:t>as possible</a:t>
            </a:r>
            <a:r>
              <a:rPr lang="en-US" sz="3600" dirty="0"/>
              <a:t>, to the student in their new </a:t>
            </a:r>
            <a:r>
              <a:rPr lang="en-US" sz="3600" dirty="0" smtClean="0"/>
              <a:t>school</a:t>
            </a:r>
            <a:endParaRPr lang="en-US" sz="3600" dirty="0"/>
          </a:p>
          <a:p>
            <a:pPr marL="0" indent="0">
              <a:buNone/>
            </a:pPr>
            <a:endParaRPr lang="en-US" sz="3600" dirty="0" smtClean="0"/>
          </a:p>
          <a:p>
            <a:pPr>
              <a:buFont typeface="Wingdings" panose="05000000000000000000" pitchFamily="2" charset="2"/>
              <a:buChar char="q"/>
            </a:pPr>
            <a:r>
              <a:rPr lang="en-US" sz="3600" dirty="0"/>
              <a:t> It is important to consult with the </a:t>
            </a:r>
            <a:r>
              <a:rPr lang="en-US" sz="3600" dirty="0" smtClean="0"/>
              <a:t>parent in </a:t>
            </a:r>
            <a:r>
              <a:rPr lang="en-US" sz="3600" dirty="0"/>
              <a:t>this process and </a:t>
            </a:r>
            <a:endParaRPr lang="en-US" sz="3600" dirty="0" smtClean="0"/>
          </a:p>
          <a:p>
            <a:pPr marL="0" indent="0">
              <a:buNone/>
            </a:pPr>
            <a:r>
              <a:rPr lang="en-US" sz="3600" dirty="0"/>
              <a:t> </a:t>
            </a:r>
            <a:r>
              <a:rPr lang="en-US" sz="3600" dirty="0" smtClean="0"/>
              <a:t>    to </a:t>
            </a:r>
            <a:r>
              <a:rPr lang="en-US" sz="3600" dirty="0"/>
              <a:t>be very clear on what the comparable services will </a:t>
            </a:r>
            <a:r>
              <a:rPr lang="en-US" sz="3600" dirty="0" smtClean="0"/>
              <a:t>be</a:t>
            </a:r>
            <a:endParaRPr lang="en-US" sz="3600" dirty="0"/>
          </a:p>
        </p:txBody>
      </p:sp>
    </p:spTree>
    <p:extLst>
      <p:ext uri="{BB962C8B-B14F-4D97-AF65-F5344CB8AC3E}">
        <p14:creationId xmlns:p14="http://schemas.microsoft.com/office/powerpoint/2010/main" val="147591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307" y="1"/>
            <a:ext cx="11932693" cy="887104"/>
          </a:xfrm>
        </p:spPr>
        <p:txBody>
          <a:bodyPr/>
          <a:lstStyle/>
          <a:p>
            <a:r>
              <a:rPr lang="en-US" b="1" u="sng" dirty="0" smtClean="0"/>
              <a:t>Can you Amend a Transfer IEP?</a:t>
            </a:r>
            <a:endParaRPr lang="en-US" b="1" u="sng" dirty="0"/>
          </a:p>
        </p:txBody>
      </p:sp>
      <p:sp>
        <p:nvSpPr>
          <p:cNvPr id="3" name="Content Placeholder 2"/>
          <p:cNvSpPr>
            <a:spLocks noGrp="1"/>
          </p:cNvSpPr>
          <p:nvPr>
            <p:ph idx="4294967295"/>
          </p:nvPr>
        </p:nvSpPr>
        <p:spPr>
          <a:xfrm>
            <a:off x="259306" y="887105"/>
            <a:ext cx="11932693" cy="5431808"/>
          </a:xfrm>
        </p:spPr>
        <p:txBody>
          <a:bodyPr>
            <a:noAutofit/>
          </a:bodyPr>
          <a:lstStyle/>
          <a:p>
            <a:pPr>
              <a:buFont typeface="Wingdings" panose="05000000000000000000" pitchFamily="2" charset="2"/>
              <a:buChar char="q"/>
            </a:pPr>
            <a:r>
              <a:rPr lang="en-US" sz="3600" b="1" dirty="0" smtClean="0">
                <a:solidFill>
                  <a:srgbClr val="FF0000"/>
                </a:solidFill>
              </a:rPr>
              <a:t>  No.  </a:t>
            </a:r>
            <a:r>
              <a:rPr lang="en-US" sz="3600" dirty="0" smtClean="0"/>
              <a:t>If </a:t>
            </a:r>
            <a:r>
              <a:rPr lang="en-US" sz="3600" dirty="0"/>
              <a:t>you cannot implement the IEP exactly as written, you </a:t>
            </a:r>
            <a:endParaRPr lang="en-US" sz="3600" dirty="0" smtClean="0"/>
          </a:p>
          <a:p>
            <a:pPr marL="0" indent="0">
              <a:buNone/>
            </a:pPr>
            <a:r>
              <a:rPr lang="en-US" sz="3600" dirty="0"/>
              <a:t> </a:t>
            </a:r>
            <a:r>
              <a:rPr lang="en-US" sz="3600" dirty="0" smtClean="0"/>
              <a:t>     must </a:t>
            </a:r>
            <a:r>
              <a:rPr lang="en-US" sz="3600" dirty="0"/>
              <a:t>reject the IEP.  </a:t>
            </a:r>
            <a:endParaRPr lang="en-US" sz="3600" dirty="0" smtClean="0"/>
          </a:p>
          <a:p>
            <a:pPr>
              <a:buFont typeface="Wingdings" panose="05000000000000000000" pitchFamily="2" charset="2"/>
              <a:buChar char="q"/>
            </a:pPr>
            <a:r>
              <a:rPr lang="en-US" sz="3600" dirty="0" smtClean="0"/>
              <a:t>It </a:t>
            </a:r>
            <a:r>
              <a:rPr lang="en-US" sz="3600" dirty="0"/>
              <a:t>is important </a:t>
            </a:r>
            <a:r>
              <a:rPr lang="en-US" sz="3600" dirty="0" smtClean="0"/>
              <a:t>to remember </a:t>
            </a:r>
            <a:r>
              <a:rPr lang="en-US" sz="3600" dirty="0"/>
              <a:t>that </a:t>
            </a:r>
            <a:r>
              <a:rPr lang="en-US" sz="3600" u="sng" dirty="0"/>
              <a:t>you cannot amend a transfer </a:t>
            </a:r>
            <a:endParaRPr lang="en-US" sz="3600" u="sng" dirty="0" smtClean="0"/>
          </a:p>
          <a:p>
            <a:pPr marL="0" indent="0">
              <a:buNone/>
            </a:pPr>
            <a:r>
              <a:rPr lang="en-US" sz="3600" dirty="0"/>
              <a:t> </a:t>
            </a:r>
            <a:r>
              <a:rPr lang="en-US" sz="3600" dirty="0" smtClean="0"/>
              <a:t>    </a:t>
            </a:r>
            <a:r>
              <a:rPr lang="en-US" sz="3600" u="sng" dirty="0" smtClean="0"/>
              <a:t>IEP </a:t>
            </a:r>
            <a:r>
              <a:rPr lang="en-US" sz="3600" dirty="0"/>
              <a:t>– </a:t>
            </a:r>
            <a:r>
              <a:rPr lang="en-US" sz="3600" dirty="0" smtClean="0"/>
              <a:t>your </a:t>
            </a:r>
            <a:r>
              <a:rPr lang="en-US" sz="3600" dirty="0"/>
              <a:t>only options </a:t>
            </a:r>
            <a:r>
              <a:rPr lang="en-US" sz="3600" dirty="0" smtClean="0"/>
              <a:t>are:</a:t>
            </a:r>
          </a:p>
          <a:p>
            <a:pPr marL="0" indent="0">
              <a:buNone/>
            </a:pPr>
            <a:endParaRPr lang="en-US" sz="1200" dirty="0" smtClean="0"/>
          </a:p>
          <a:p>
            <a:pPr lvl="2">
              <a:buFont typeface="Arial" panose="020B0604020202020204" pitchFamily="34" charset="0"/>
              <a:buChar char="•"/>
            </a:pPr>
            <a:r>
              <a:rPr lang="en-US" sz="3200" dirty="0" smtClean="0"/>
              <a:t>To </a:t>
            </a:r>
            <a:r>
              <a:rPr lang="en-US" sz="3200" dirty="0"/>
              <a:t>accept the </a:t>
            </a:r>
            <a:r>
              <a:rPr lang="en-US" sz="3200" dirty="0" smtClean="0"/>
              <a:t>transfer IEP </a:t>
            </a:r>
            <a:r>
              <a:rPr lang="en-US" sz="3200" dirty="0"/>
              <a:t>and then implement all of that IEP exactly as written or </a:t>
            </a:r>
            <a:endParaRPr lang="en-US" sz="3200" dirty="0" smtClean="0"/>
          </a:p>
          <a:p>
            <a:pPr marL="384048" lvl="2" indent="0">
              <a:buNone/>
            </a:pPr>
            <a:endParaRPr lang="en-US" sz="800" dirty="0" smtClean="0"/>
          </a:p>
          <a:p>
            <a:pPr lvl="2">
              <a:buFont typeface="Arial" panose="020B0604020202020204" pitchFamily="34" charset="0"/>
              <a:buChar char="•"/>
            </a:pPr>
            <a:r>
              <a:rPr lang="en-US" sz="3200" dirty="0" smtClean="0"/>
              <a:t>To </a:t>
            </a:r>
            <a:r>
              <a:rPr lang="en-US" sz="3200" dirty="0"/>
              <a:t>reject the IEP and to develop </a:t>
            </a:r>
            <a:r>
              <a:rPr lang="en-US" sz="3200" dirty="0" smtClean="0"/>
              <a:t>a new </a:t>
            </a:r>
            <a:r>
              <a:rPr lang="en-US" sz="3200" dirty="0"/>
              <a:t>IEP or provide comparable services until the new IEP is </a:t>
            </a:r>
            <a:r>
              <a:rPr lang="en-US" sz="3200" dirty="0" smtClean="0"/>
              <a:t>developed</a:t>
            </a:r>
            <a:endParaRPr lang="en-US" sz="3200" dirty="0"/>
          </a:p>
        </p:txBody>
      </p:sp>
    </p:spTree>
    <p:extLst>
      <p:ext uri="{BB962C8B-B14F-4D97-AF65-F5344CB8AC3E}">
        <p14:creationId xmlns:p14="http://schemas.microsoft.com/office/powerpoint/2010/main" val="160961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5414"/>
            <a:ext cx="12192000" cy="707100"/>
          </a:xfrm>
        </p:spPr>
        <p:txBody>
          <a:bodyPr>
            <a:normAutofit/>
          </a:bodyPr>
          <a:lstStyle/>
          <a:p>
            <a:r>
              <a:rPr lang="en-US" sz="4000" b="1" u="sng" dirty="0"/>
              <a:t>Is it acceptable to write </a:t>
            </a:r>
            <a:r>
              <a:rPr lang="en-US" sz="4000" b="1" u="sng" dirty="0" smtClean="0"/>
              <a:t>an Interim </a:t>
            </a:r>
            <a:r>
              <a:rPr lang="en-US" sz="4000" b="1" u="sng" dirty="0"/>
              <a:t>IEP for </a:t>
            </a:r>
            <a:r>
              <a:rPr lang="en-US" sz="4000" b="1" u="sng" dirty="0" smtClean="0"/>
              <a:t> </a:t>
            </a:r>
            <a:r>
              <a:rPr lang="en-US" sz="4000" b="1" u="sng" dirty="0"/>
              <a:t>transfer students? </a:t>
            </a:r>
          </a:p>
        </p:txBody>
      </p:sp>
      <p:sp>
        <p:nvSpPr>
          <p:cNvPr id="3" name="Content Placeholder 2"/>
          <p:cNvSpPr>
            <a:spLocks noGrp="1"/>
          </p:cNvSpPr>
          <p:nvPr>
            <p:ph idx="4294967295"/>
          </p:nvPr>
        </p:nvSpPr>
        <p:spPr>
          <a:xfrm>
            <a:off x="0" y="968991"/>
            <a:ext cx="12192000" cy="4899997"/>
          </a:xfrm>
        </p:spPr>
        <p:txBody>
          <a:bodyPr>
            <a:normAutofit/>
          </a:bodyPr>
          <a:lstStyle/>
          <a:p>
            <a:pPr>
              <a:buFont typeface="Wingdings" panose="05000000000000000000" pitchFamily="2" charset="2"/>
              <a:buChar char="q"/>
            </a:pPr>
            <a:r>
              <a:rPr lang="en-US" sz="3600" dirty="0" smtClean="0"/>
              <a:t>  There </a:t>
            </a:r>
            <a:r>
              <a:rPr lang="en-US" sz="3600" dirty="0"/>
              <a:t>is no such thing as an interim </a:t>
            </a:r>
            <a:r>
              <a:rPr lang="en-US" sz="3600" dirty="0" smtClean="0"/>
              <a:t>IEP</a:t>
            </a:r>
            <a:r>
              <a:rPr lang="en-US" sz="3600" dirty="0"/>
              <a:t>  </a:t>
            </a:r>
            <a:endParaRPr lang="en-US" sz="3600" dirty="0" smtClean="0"/>
          </a:p>
          <a:p>
            <a:pPr>
              <a:buFont typeface="Wingdings" panose="05000000000000000000" pitchFamily="2" charset="2"/>
              <a:buChar char="q"/>
            </a:pPr>
            <a:endParaRPr lang="en-US" sz="3600" dirty="0"/>
          </a:p>
          <a:p>
            <a:pPr>
              <a:buFont typeface="Wingdings" panose="05000000000000000000" pitchFamily="2" charset="2"/>
              <a:buChar char="q"/>
            </a:pPr>
            <a:r>
              <a:rPr lang="en-US" sz="3600" dirty="0" smtClean="0"/>
              <a:t>  IEP’s </a:t>
            </a:r>
            <a:r>
              <a:rPr lang="en-US" sz="3600" dirty="0"/>
              <a:t>can be the initial IEP </a:t>
            </a:r>
            <a:r>
              <a:rPr lang="en-US" sz="3600" dirty="0" smtClean="0"/>
              <a:t>(i.e., first </a:t>
            </a:r>
            <a:r>
              <a:rPr lang="en-US" sz="3600" dirty="0"/>
              <a:t>one ever written </a:t>
            </a:r>
            <a:endParaRPr lang="en-US" sz="3600" dirty="0" smtClean="0"/>
          </a:p>
          <a:p>
            <a:pPr marL="0" indent="0">
              <a:buNone/>
            </a:pPr>
            <a:r>
              <a:rPr lang="en-US" sz="3600" dirty="0"/>
              <a:t> </a:t>
            </a:r>
            <a:r>
              <a:rPr lang="en-US" sz="3600" dirty="0" smtClean="0"/>
              <a:t>     for </a:t>
            </a:r>
            <a:r>
              <a:rPr lang="en-US" sz="3600" dirty="0"/>
              <a:t>a student) or annual IEP’s </a:t>
            </a:r>
            <a:r>
              <a:rPr lang="en-US" sz="3600" dirty="0" smtClean="0"/>
              <a:t>(i.e., the IEP</a:t>
            </a:r>
            <a:r>
              <a:rPr lang="en-US" sz="3600" dirty="0"/>
              <a:t> </a:t>
            </a:r>
            <a:r>
              <a:rPr lang="en-US" sz="3600" dirty="0" smtClean="0"/>
              <a:t>is </a:t>
            </a:r>
            <a:r>
              <a:rPr lang="en-US" sz="3600" dirty="0"/>
              <a:t>written </a:t>
            </a:r>
            <a:r>
              <a:rPr lang="en-US" sz="3600" dirty="0" smtClean="0"/>
              <a:t>after</a:t>
            </a:r>
          </a:p>
          <a:p>
            <a:pPr marL="0" indent="0">
              <a:buNone/>
            </a:pPr>
            <a:r>
              <a:rPr lang="en-US" sz="3600" dirty="0"/>
              <a:t> </a:t>
            </a:r>
            <a:r>
              <a:rPr lang="en-US" sz="3600" dirty="0" smtClean="0"/>
              <a:t>     the </a:t>
            </a:r>
            <a:r>
              <a:rPr lang="en-US" sz="3600" dirty="0"/>
              <a:t>first IEP). </a:t>
            </a:r>
          </a:p>
        </p:txBody>
      </p:sp>
    </p:spTree>
    <p:extLst>
      <p:ext uri="{BB962C8B-B14F-4D97-AF65-F5344CB8AC3E}">
        <p14:creationId xmlns:p14="http://schemas.microsoft.com/office/powerpoint/2010/main" val="13262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64326" y="455696"/>
            <a:ext cx="8506691" cy="5571032"/>
          </a:xfrm>
          <a:prstGeom prst="rect">
            <a:avLst/>
          </a:prstGeom>
        </p:spPr>
      </p:pic>
    </p:spTree>
    <p:extLst>
      <p:ext uri="{BB962C8B-B14F-4D97-AF65-F5344CB8AC3E}">
        <p14:creationId xmlns:p14="http://schemas.microsoft.com/office/powerpoint/2010/main" val="3508269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1856510" y="92214"/>
          <a:ext cx="8395854" cy="6045350"/>
        </p:xfrm>
        <a:graphic>
          <a:graphicData uri="http://schemas.openxmlformats.org/presentationml/2006/ole">
            <mc:AlternateContent xmlns:mc="http://schemas.openxmlformats.org/markup-compatibility/2006">
              <mc:Choice xmlns:v="urn:schemas-microsoft-com:vml" Requires="v">
                <p:oleObj spid="_x0000_s18490" name="Document" r:id="rId4" imgW="6873800" imgH="4828212" progId="Word.Document.12">
                  <p:embed/>
                </p:oleObj>
              </mc:Choice>
              <mc:Fallback>
                <p:oleObj name="Document" r:id="rId4" imgW="6873800" imgH="4828212" progId="Word.Document.12">
                  <p:embed/>
                  <p:pic>
                    <p:nvPicPr>
                      <p:cNvPr id="0" name=""/>
                      <p:cNvPicPr/>
                      <p:nvPr/>
                    </p:nvPicPr>
                    <p:blipFill>
                      <a:blip r:embed="rId5"/>
                      <a:stretch>
                        <a:fillRect/>
                      </a:stretch>
                    </p:blipFill>
                    <p:spPr>
                      <a:xfrm>
                        <a:off x="1856510" y="92214"/>
                        <a:ext cx="8395854" cy="6045350"/>
                      </a:xfrm>
                      <a:prstGeom prst="rect">
                        <a:avLst/>
                      </a:prstGeom>
                    </p:spPr>
                  </p:pic>
                </p:oleObj>
              </mc:Fallback>
            </mc:AlternateContent>
          </a:graphicData>
        </a:graphic>
      </p:graphicFrame>
    </p:spTree>
    <p:extLst>
      <p:ext uri="{BB962C8B-B14F-4D97-AF65-F5344CB8AC3E}">
        <p14:creationId xmlns:p14="http://schemas.microsoft.com/office/powerpoint/2010/main" val="2608532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6629" y="605086"/>
            <a:ext cx="8508862" cy="5421641"/>
          </a:xfrm>
          <a:prstGeom prst="rect">
            <a:avLst/>
          </a:prstGeom>
        </p:spPr>
      </p:pic>
    </p:spTree>
    <p:extLst>
      <p:ext uri="{BB962C8B-B14F-4D97-AF65-F5344CB8AC3E}">
        <p14:creationId xmlns:p14="http://schemas.microsoft.com/office/powerpoint/2010/main" val="999176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1980" y="3461603"/>
            <a:ext cx="10058400"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6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2" y="1"/>
            <a:ext cx="6669088" cy="1625600"/>
          </a:xfrm>
          <a:prstGeom prst="rect">
            <a:avLst/>
          </a:prstGeom>
        </p:spPr>
      </p:pic>
      <p:sp>
        <p:nvSpPr>
          <p:cNvPr id="5" name="Content Placeholder 2"/>
          <p:cNvSpPr txBox="1">
            <a:spLocks/>
          </p:cNvSpPr>
          <p:nvPr/>
        </p:nvSpPr>
        <p:spPr>
          <a:xfrm>
            <a:off x="601980" y="1845734"/>
            <a:ext cx="11476288" cy="460586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ü"/>
            </a:pPr>
            <a:r>
              <a:rPr lang="en-US" sz="3600" dirty="0" smtClean="0">
                <a:solidFill>
                  <a:srgbClr val="000000"/>
                </a:solidFill>
                <a:latin typeface="TwCenMT-Regular"/>
              </a:rPr>
              <a:t>  Sign-In outside Theatre</a:t>
            </a:r>
            <a:endParaRPr lang="en-US" sz="3600" b="1" i="1" dirty="0" smtClean="0">
              <a:solidFill>
                <a:srgbClr val="000000"/>
              </a:solidFill>
              <a:latin typeface="TwCenMT-Regular"/>
            </a:endParaRPr>
          </a:p>
          <a:p>
            <a:pPr>
              <a:buFont typeface="Wingdings" panose="05000000000000000000" pitchFamily="2" charset="2"/>
              <a:buChar char="ü"/>
            </a:pPr>
            <a:endParaRPr lang="en-US" sz="2400" dirty="0" smtClean="0">
              <a:solidFill>
                <a:srgbClr val="000000"/>
              </a:solidFill>
              <a:latin typeface="TwCenMT-Regular"/>
            </a:endParaRPr>
          </a:p>
          <a:p>
            <a:pPr>
              <a:buFont typeface="Wingdings" panose="05000000000000000000" pitchFamily="2" charset="2"/>
              <a:buChar char="ü"/>
            </a:pPr>
            <a:r>
              <a:rPr lang="en-US" sz="3600" dirty="0" smtClean="0">
                <a:solidFill>
                  <a:srgbClr val="000000"/>
                </a:solidFill>
                <a:latin typeface="TwCenMT-Regular"/>
              </a:rPr>
              <a:t>  Report to schools for site-based PD in the afternoon</a:t>
            </a:r>
          </a:p>
          <a:p>
            <a:pPr>
              <a:buFont typeface="Wingdings" panose="05000000000000000000" pitchFamily="2" charset="2"/>
              <a:buChar char="ü"/>
            </a:pPr>
            <a:endParaRPr lang="en-US" sz="3600" dirty="0">
              <a:solidFill>
                <a:srgbClr val="000000"/>
              </a:solidFill>
              <a:latin typeface="TwCenMT-Regular"/>
            </a:endParaRPr>
          </a:p>
          <a:p>
            <a:pPr>
              <a:buFont typeface="Wingdings" panose="05000000000000000000" pitchFamily="2" charset="2"/>
              <a:buChar char="ü"/>
            </a:pPr>
            <a:r>
              <a:rPr lang="en-US" sz="3600" dirty="0" smtClean="0">
                <a:solidFill>
                  <a:srgbClr val="000000"/>
                </a:solidFill>
                <a:latin typeface="TwCenMT-Regular"/>
              </a:rPr>
              <a:t>  Swipe-out at the end of the day (3:30 pm)</a:t>
            </a:r>
          </a:p>
          <a:p>
            <a:pPr>
              <a:buFont typeface="Wingdings" panose="05000000000000000000" pitchFamily="2" charset="2"/>
              <a:buChar char="ü"/>
            </a:pPr>
            <a:endParaRPr lang="en-US" sz="2400" dirty="0" smtClean="0">
              <a:solidFill>
                <a:srgbClr val="000000"/>
              </a:solidFill>
              <a:latin typeface="TwCenMT-Regular"/>
            </a:endParaRPr>
          </a:p>
          <a:p>
            <a:endParaRPr lang="en-US" dirty="0">
              <a:solidFill>
                <a:srgbClr val="000000"/>
              </a:solidFill>
              <a:latin typeface="TwCenMT-Regular"/>
            </a:endParaRPr>
          </a:p>
        </p:txBody>
      </p:sp>
    </p:spTree>
    <p:extLst>
      <p:ext uri="{BB962C8B-B14F-4D97-AF65-F5344CB8AC3E}">
        <p14:creationId xmlns:p14="http://schemas.microsoft.com/office/powerpoint/2010/main" val="9078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717675" y="179388"/>
          <a:ext cx="8589963" cy="5902325"/>
        </p:xfrm>
        <a:graphic>
          <a:graphicData uri="http://schemas.openxmlformats.org/presentationml/2006/ole">
            <mc:AlternateContent xmlns:mc="http://schemas.openxmlformats.org/markup-compatibility/2006">
              <mc:Choice xmlns:v="urn:schemas-microsoft-com:vml" Requires="v">
                <p:oleObj spid="_x0000_s19514" name="Document" r:id="rId4" imgW="6891476" imgH="4723478" progId="Word.Document.12">
                  <p:embed/>
                </p:oleObj>
              </mc:Choice>
              <mc:Fallback>
                <p:oleObj name="Document" r:id="rId4" imgW="6891476" imgH="4723478" progId="Word.Document.12">
                  <p:embed/>
                  <p:pic>
                    <p:nvPicPr>
                      <p:cNvPr id="0" name=""/>
                      <p:cNvPicPr/>
                      <p:nvPr/>
                    </p:nvPicPr>
                    <p:blipFill>
                      <a:blip r:embed="rId5"/>
                      <a:stretch>
                        <a:fillRect/>
                      </a:stretch>
                    </p:blipFill>
                    <p:spPr>
                      <a:xfrm>
                        <a:off x="1717675" y="179388"/>
                        <a:ext cx="8589963" cy="5902325"/>
                      </a:xfrm>
                      <a:prstGeom prst="rect">
                        <a:avLst/>
                      </a:prstGeom>
                    </p:spPr>
                  </p:pic>
                </p:oleObj>
              </mc:Fallback>
            </mc:AlternateContent>
          </a:graphicData>
        </a:graphic>
      </p:graphicFrame>
    </p:spTree>
    <p:extLst>
      <p:ext uri="{BB962C8B-B14F-4D97-AF65-F5344CB8AC3E}">
        <p14:creationId xmlns:p14="http://schemas.microsoft.com/office/powerpoint/2010/main" val="489407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2401"/>
            <a:ext cx="10058400" cy="1219199"/>
          </a:xfrm>
        </p:spPr>
        <p:txBody>
          <a:bodyPr>
            <a:normAutofit/>
          </a:bodyPr>
          <a:lstStyle/>
          <a:p>
            <a:r>
              <a:rPr lang="en-US" sz="8000" b="1" dirty="0"/>
              <a:t>Transfer Scenarios</a:t>
            </a:r>
          </a:p>
        </p:txBody>
      </p:sp>
      <p:pic>
        <p:nvPicPr>
          <p:cNvPr id="4" name="Content Placeholder 3"/>
          <p:cNvPicPr>
            <a:picLocks noGrp="1" noChangeAspect="1"/>
          </p:cNvPicPr>
          <p:nvPr>
            <p:ph idx="1"/>
          </p:nvPr>
        </p:nvPicPr>
        <p:blipFill>
          <a:blip r:embed="rId2"/>
          <a:stretch>
            <a:fillRect/>
          </a:stretch>
        </p:blipFill>
        <p:spPr>
          <a:xfrm>
            <a:off x="1601968" y="1846263"/>
            <a:ext cx="9048390" cy="4022725"/>
          </a:xfrm>
          <a:prstGeom prst="rect">
            <a:avLst/>
          </a:prstGeom>
        </p:spPr>
      </p:pic>
    </p:spTree>
    <p:extLst>
      <p:ext uri="{BB962C8B-B14F-4D97-AF65-F5344CB8AC3E}">
        <p14:creationId xmlns:p14="http://schemas.microsoft.com/office/powerpoint/2010/main" val="1424766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29640"/>
          </a:xfrm>
        </p:spPr>
        <p:txBody>
          <a:bodyPr>
            <a:normAutofit/>
          </a:bodyPr>
          <a:lstStyle/>
          <a:p>
            <a:r>
              <a:rPr lang="en-US" sz="6000" b="1" dirty="0"/>
              <a:t>No Evaluation Report and No IEP</a:t>
            </a:r>
          </a:p>
        </p:txBody>
      </p:sp>
      <p:sp>
        <p:nvSpPr>
          <p:cNvPr id="3" name="Content Placeholder 2"/>
          <p:cNvSpPr>
            <a:spLocks noGrp="1"/>
          </p:cNvSpPr>
          <p:nvPr>
            <p:ph idx="1"/>
          </p:nvPr>
        </p:nvSpPr>
        <p:spPr/>
        <p:txBody>
          <a:bodyPr>
            <a:normAutofit fontScale="92500" lnSpcReduction="20000"/>
          </a:bodyPr>
          <a:lstStyle/>
          <a:p>
            <a:r>
              <a:rPr lang="en-US" dirty="0">
                <a:latin typeface="TwCenMT-Regular"/>
              </a:rPr>
              <a:t>Did a review of information on enrollment form</a:t>
            </a:r>
          </a:p>
          <a:p>
            <a:r>
              <a:rPr lang="en-US" dirty="0">
                <a:latin typeface="TwCenMT-Regular"/>
              </a:rPr>
              <a:t>indicate the student was receiving or had previously</a:t>
            </a:r>
          </a:p>
          <a:p>
            <a:r>
              <a:rPr lang="en-US" dirty="0">
                <a:latin typeface="TwCenMT-Regular"/>
              </a:rPr>
              <a:t>received special education services</a:t>
            </a:r>
            <a:r>
              <a:rPr lang="en-US" dirty="0" smtClean="0">
                <a:latin typeface="TwCenMT-Regular"/>
              </a:rPr>
              <a:t>?</a:t>
            </a:r>
          </a:p>
          <a:p>
            <a:r>
              <a:rPr lang="en-US" sz="2400" b="1" dirty="0" smtClean="0">
                <a:latin typeface="TwCenMT-Regular"/>
              </a:rPr>
              <a:t>YES               </a:t>
            </a:r>
            <a:r>
              <a:rPr lang="en-US" sz="2400" b="1" dirty="0" smtClean="0">
                <a:solidFill>
                  <a:srgbClr val="000000">
                    <a:lumMod val="75000"/>
                    <a:lumOff val="25000"/>
                  </a:srgbClr>
                </a:solidFill>
                <a:latin typeface="TwCenMT-Regular"/>
              </a:rPr>
              <a:t>NO                    </a:t>
            </a:r>
            <a:r>
              <a:rPr lang="en-US" sz="2400" dirty="0" smtClean="0">
                <a:latin typeface="Arial" panose="020B0604020202020204" pitchFamily="34" charset="0"/>
              </a:rPr>
              <a:t>Enroll </a:t>
            </a:r>
            <a:r>
              <a:rPr lang="en-US" sz="2400" dirty="0">
                <a:latin typeface="Arial" panose="020B0604020202020204" pitchFamily="34" charset="0"/>
              </a:rPr>
              <a:t>in general </a:t>
            </a:r>
            <a:r>
              <a:rPr lang="en-US" sz="2400" dirty="0" err="1">
                <a:latin typeface="Arial" panose="020B0604020202020204" pitchFamily="34" charset="0"/>
              </a:rPr>
              <a:t>ed</a:t>
            </a:r>
            <a:endParaRPr lang="en-US" sz="2400" b="1" dirty="0">
              <a:latin typeface="TwCenMT-Regular"/>
            </a:endParaRPr>
          </a:p>
          <a:p>
            <a:r>
              <a:rPr lang="en-US" dirty="0" smtClean="0">
                <a:latin typeface="TwCenMT-Regular"/>
              </a:rPr>
              <a:t> </a:t>
            </a:r>
          </a:p>
          <a:p>
            <a:r>
              <a:rPr lang="en-US" dirty="0" smtClean="0">
                <a:latin typeface="TwCenMT-Regular"/>
              </a:rPr>
              <a:t>Did </a:t>
            </a:r>
            <a:r>
              <a:rPr lang="en-US" dirty="0">
                <a:latin typeface="TwCenMT-Regular"/>
              </a:rPr>
              <a:t>interviews indicate there is any reason to suspect</a:t>
            </a:r>
          </a:p>
          <a:p>
            <a:r>
              <a:rPr lang="en-US" dirty="0" smtClean="0">
                <a:latin typeface="TwCenMT-Regular"/>
              </a:rPr>
              <a:t>that </a:t>
            </a:r>
            <a:r>
              <a:rPr lang="en-US" dirty="0">
                <a:latin typeface="TwCenMT-Regular"/>
              </a:rPr>
              <a:t>the student has a disability</a:t>
            </a:r>
            <a:r>
              <a:rPr lang="en-US" dirty="0" smtClean="0">
                <a:latin typeface="TwCenMT-Regular"/>
              </a:rPr>
              <a:t>?</a:t>
            </a:r>
          </a:p>
          <a:p>
            <a:pPr lvl="0">
              <a:buClr>
                <a:srgbClr val="E48312"/>
              </a:buClr>
            </a:pPr>
            <a:r>
              <a:rPr lang="en-US" sz="2400" b="1" dirty="0" smtClean="0">
                <a:solidFill>
                  <a:srgbClr val="000000">
                    <a:lumMod val="75000"/>
                    <a:lumOff val="25000"/>
                  </a:srgbClr>
                </a:solidFill>
                <a:latin typeface="TwCenMT-Regular"/>
              </a:rPr>
              <a:t>YES                </a:t>
            </a:r>
            <a:r>
              <a:rPr lang="en-US" sz="2400" b="1" dirty="0">
                <a:solidFill>
                  <a:srgbClr val="000000">
                    <a:lumMod val="75000"/>
                    <a:lumOff val="25000"/>
                  </a:srgbClr>
                </a:solidFill>
                <a:latin typeface="TwCenMT-Regular"/>
              </a:rPr>
              <a:t>NO                    </a:t>
            </a:r>
            <a:r>
              <a:rPr lang="en-US" sz="2400" dirty="0">
                <a:solidFill>
                  <a:srgbClr val="000000">
                    <a:lumMod val="75000"/>
                    <a:lumOff val="25000"/>
                  </a:srgbClr>
                </a:solidFill>
                <a:latin typeface="Arial" panose="020B0604020202020204" pitchFamily="34" charset="0"/>
              </a:rPr>
              <a:t>Enroll in general </a:t>
            </a:r>
            <a:r>
              <a:rPr lang="en-US" sz="2400" dirty="0" err="1">
                <a:solidFill>
                  <a:srgbClr val="000000">
                    <a:lumMod val="75000"/>
                    <a:lumOff val="25000"/>
                  </a:srgbClr>
                </a:solidFill>
                <a:latin typeface="Arial" panose="020B0604020202020204" pitchFamily="34" charset="0"/>
              </a:rPr>
              <a:t>ed</a:t>
            </a:r>
            <a:endParaRPr lang="en-US" sz="2400" b="1" dirty="0">
              <a:solidFill>
                <a:srgbClr val="000000">
                  <a:lumMod val="75000"/>
                  <a:lumOff val="25000"/>
                </a:srgbClr>
              </a:solidFill>
              <a:latin typeface="TwCenMT-Regular"/>
            </a:endParaRPr>
          </a:p>
          <a:p>
            <a:endParaRPr lang="en-US" sz="2400" b="1" dirty="0" smtClean="0">
              <a:solidFill>
                <a:srgbClr val="000000">
                  <a:lumMod val="75000"/>
                  <a:lumOff val="25000"/>
                </a:srgbClr>
              </a:solidFill>
              <a:latin typeface="TwCenMT-Regular"/>
            </a:endParaRPr>
          </a:p>
          <a:p>
            <a:r>
              <a:rPr lang="en-US" sz="2200" dirty="0">
                <a:latin typeface="Arial" panose="020B0604020202020204" pitchFamily="34" charset="0"/>
              </a:rPr>
              <a:t>Handled </a:t>
            </a:r>
            <a:r>
              <a:rPr lang="en-US" sz="2200" b="1" i="1" dirty="0">
                <a:latin typeface="Arial" panose="020B0604020202020204" pitchFamily="34" charset="0"/>
              </a:rPr>
              <a:t>differently </a:t>
            </a:r>
            <a:r>
              <a:rPr lang="en-US" sz="2200" dirty="0">
                <a:latin typeface="Arial" panose="020B0604020202020204" pitchFamily="34" charset="0"/>
              </a:rPr>
              <a:t>for in-State and out-of-State</a:t>
            </a:r>
            <a:endParaRPr lang="en-US" sz="2200" dirty="0" smtClean="0">
              <a:latin typeface="TwCenMT-Regular"/>
            </a:endParaRPr>
          </a:p>
          <a:p>
            <a:endParaRPr lang="en-US" b="1" dirty="0"/>
          </a:p>
        </p:txBody>
      </p:sp>
      <p:sp>
        <p:nvSpPr>
          <p:cNvPr id="4" name="Down Arrow 3"/>
          <p:cNvSpPr/>
          <p:nvPr/>
        </p:nvSpPr>
        <p:spPr>
          <a:xfrm>
            <a:off x="1884218" y="2951019"/>
            <a:ext cx="457200" cy="762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 name="Down Arrow 4"/>
          <p:cNvSpPr/>
          <p:nvPr/>
        </p:nvSpPr>
        <p:spPr>
          <a:xfrm>
            <a:off x="2112818" y="4488873"/>
            <a:ext cx="464127" cy="762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463637" y="2951019"/>
            <a:ext cx="1205345" cy="4294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3595254" y="4444232"/>
            <a:ext cx="1231499" cy="487722"/>
          </a:xfrm>
          <a:prstGeom prst="rect">
            <a:avLst/>
          </a:prstGeom>
        </p:spPr>
      </p:pic>
      <p:sp>
        <p:nvSpPr>
          <p:cNvPr id="9" name="Flowchart: Process 8"/>
          <p:cNvSpPr/>
          <p:nvPr/>
        </p:nvSpPr>
        <p:spPr>
          <a:xfrm>
            <a:off x="1097280" y="1845734"/>
            <a:ext cx="5843847" cy="9944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4826753" y="2951019"/>
            <a:ext cx="2668556" cy="4294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1097280" y="3713019"/>
            <a:ext cx="5982393" cy="73121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4826753" y="4499650"/>
            <a:ext cx="2654702" cy="43230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1097280" y="5250873"/>
            <a:ext cx="5843847" cy="47105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40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3965"/>
            <a:ext cx="10058400" cy="1330035"/>
          </a:xfrm>
        </p:spPr>
        <p:txBody>
          <a:bodyPr>
            <a:noAutofit/>
          </a:bodyPr>
          <a:lstStyle/>
          <a:p>
            <a:r>
              <a:rPr lang="en-US" b="1" dirty="0"/>
              <a:t>No Evaluation Report and No IEP</a:t>
            </a:r>
            <a:br>
              <a:rPr lang="en-US" b="1" dirty="0"/>
            </a:br>
            <a:r>
              <a:rPr lang="en-US" b="1" dirty="0"/>
              <a:t>(In-State Transfer)</a:t>
            </a:r>
          </a:p>
        </p:txBody>
      </p:sp>
      <p:sp>
        <p:nvSpPr>
          <p:cNvPr id="3" name="Content Placeholder 2"/>
          <p:cNvSpPr>
            <a:spLocks noGrp="1"/>
          </p:cNvSpPr>
          <p:nvPr>
            <p:ph idx="1"/>
          </p:nvPr>
        </p:nvSpPr>
        <p:spPr/>
        <p:txBody>
          <a:bodyPr>
            <a:normAutofit lnSpcReduction="10000"/>
          </a:bodyPr>
          <a:lstStyle/>
          <a:p>
            <a:r>
              <a:rPr lang="en-US" b="1" dirty="0">
                <a:solidFill>
                  <a:srgbClr val="000000"/>
                </a:solidFill>
                <a:latin typeface="TwCenMT-Bold"/>
              </a:rPr>
              <a:t>In-State</a:t>
            </a:r>
          </a:p>
          <a:p>
            <a:pPr>
              <a:buFont typeface="Wingdings" panose="05000000000000000000" pitchFamily="2" charset="2"/>
              <a:buChar char="q"/>
            </a:pPr>
            <a:r>
              <a:rPr lang="en-US" sz="1100" dirty="0" smtClean="0">
                <a:solidFill>
                  <a:srgbClr val="3D9933"/>
                </a:solidFill>
                <a:latin typeface="Wingdings2"/>
              </a:rPr>
              <a:t> </a:t>
            </a:r>
            <a:r>
              <a:rPr lang="en-US" dirty="0">
                <a:solidFill>
                  <a:srgbClr val="000000"/>
                </a:solidFill>
                <a:latin typeface="TwCenMT-Regular"/>
              </a:rPr>
              <a:t>Provide comparable services</a:t>
            </a:r>
          </a:p>
          <a:p>
            <a:pPr>
              <a:buFont typeface="Wingdings" panose="05000000000000000000" pitchFamily="2" charset="2"/>
              <a:buChar char="q"/>
            </a:pPr>
            <a:r>
              <a:rPr lang="en-US" sz="1100" dirty="0" smtClean="0">
                <a:solidFill>
                  <a:srgbClr val="3D9933"/>
                </a:solidFill>
                <a:latin typeface="Wingdings2"/>
              </a:rPr>
              <a:t> </a:t>
            </a:r>
            <a:r>
              <a:rPr lang="en-US" dirty="0">
                <a:solidFill>
                  <a:srgbClr val="000000"/>
                </a:solidFill>
                <a:latin typeface="TwCenMT-Regular"/>
              </a:rPr>
              <a:t>If evaluation report is received within 30 days </a:t>
            </a:r>
            <a:r>
              <a:rPr lang="en-US" dirty="0" smtClean="0">
                <a:solidFill>
                  <a:srgbClr val="000000"/>
                </a:solidFill>
                <a:latin typeface="TwCenMT-Regular"/>
              </a:rPr>
              <a:t>of enrollment</a:t>
            </a:r>
            <a:endParaRPr lang="en-US" dirty="0">
              <a:solidFill>
                <a:srgbClr val="000000"/>
              </a:solidFill>
              <a:latin typeface="TwCenMT-Regular"/>
            </a:endParaRPr>
          </a:p>
          <a:p>
            <a:r>
              <a:rPr lang="en-US" sz="1050" dirty="0">
                <a:solidFill>
                  <a:srgbClr val="863F0F"/>
                </a:solidFill>
                <a:latin typeface="Wingdings-Regular"/>
              </a:rPr>
              <a:t> </a:t>
            </a:r>
            <a:r>
              <a:rPr lang="en-US" sz="1050" dirty="0" smtClean="0">
                <a:solidFill>
                  <a:srgbClr val="863F0F"/>
                </a:solidFill>
                <a:latin typeface="Wingdings-Regular"/>
              </a:rPr>
              <a:t>    </a:t>
            </a:r>
            <a:r>
              <a:rPr lang="en-US" sz="1600" dirty="0" smtClean="0">
                <a:solidFill>
                  <a:srgbClr val="000000"/>
                </a:solidFill>
                <a:latin typeface="TwCenMT-Regular"/>
              </a:rPr>
              <a:t>Review </a:t>
            </a:r>
            <a:r>
              <a:rPr lang="en-US" sz="1600" dirty="0">
                <a:solidFill>
                  <a:srgbClr val="000000"/>
                </a:solidFill>
                <a:latin typeface="TwCenMT-Regular"/>
              </a:rPr>
              <a:t>and determine to Accept or Reject</a:t>
            </a:r>
          </a:p>
          <a:p>
            <a:r>
              <a:rPr lang="en-US" sz="1600" dirty="0" smtClean="0">
                <a:solidFill>
                  <a:srgbClr val="00337E"/>
                </a:solidFill>
                <a:latin typeface="TwCenMT-Regular"/>
              </a:rPr>
              <a:t>           </a:t>
            </a:r>
            <a:r>
              <a:rPr lang="en-US" sz="1600" dirty="0">
                <a:solidFill>
                  <a:srgbClr val="000000"/>
                </a:solidFill>
                <a:latin typeface="TwCenMT-Regular"/>
              </a:rPr>
              <a:t>If Accepted, convene IEP team to develop annual IEP</a:t>
            </a:r>
          </a:p>
          <a:p>
            <a:r>
              <a:rPr lang="en-US" sz="1600" dirty="0" smtClean="0">
                <a:solidFill>
                  <a:srgbClr val="00337E"/>
                </a:solidFill>
                <a:latin typeface="TwCenMT-Regular"/>
              </a:rPr>
              <a:t>           </a:t>
            </a:r>
            <a:r>
              <a:rPr lang="en-US" sz="1600" dirty="0">
                <a:solidFill>
                  <a:srgbClr val="000000"/>
                </a:solidFill>
                <a:latin typeface="TwCenMT-Regular"/>
              </a:rPr>
              <a:t>If Rejected, initiate reevaluation and proceed as noted below</a:t>
            </a:r>
          </a:p>
          <a:p>
            <a:pPr>
              <a:buFont typeface="Wingdings" panose="05000000000000000000" pitchFamily="2" charset="2"/>
              <a:buChar char="q"/>
            </a:pPr>
            <a:r>
              <a:rPr lang="en-US" sz="1100" dirty="0" smtClean="0">
                <a:solidFill>
                  <a:srgbClr val="3D9933"/>
                </a:solidFill>
                <a:latin typeface="Wingdings2"/>
              </a:rPr>
              <a:t> </a:t>
            </a:r>
            <a:r>
              <a:rPr lang="en-US" dirty="0">
                <a:solidFill>
                  <a:srgbClr val="000000"/>
                </a:solidFill>
                <a:latin typeface="TwCenMT-Regular"/>
              </a:rPr>
              <a:t>If evaluation report is not received within 30 days of</a:t>
            </a:r>
          </a:p>
          <a:p>
            <a:r>
              <a:rPr lang="en-US" dirty="0" smtClean="0">
                <a:solidFill>
                  <a:srgbClr val="000000"/>
                </a:solidFill>
                <a:latin typeface="TwCenMT-Regular"/>
              </a:rPr>
              <a:t> enrollment</a:t>
            </a:r>
            <a:r>
              <a:rPr lang="en-US" dirty="0">
                <a:solidFill>
                  <a:srgbClr val="000000"/>
                </a:solidFill>
                <a:latin typeface="TwCenMT-Regular"/>
              </a:rPr>
              <a:t>, initiate reevaluation</a:t>
            </a:r>
          </a:p>
          <a:p>
            <a:r>
              <a:rPr lang="en-US" sz="1050" dirty="0" smtClean="0">
                <a:solidFill>
                  <a:srgbClr val="863F0F"/>
                </a:solidFill>
                <a:latin typeface="Wingdings-Regular"/>
              </a:rPr>
              <a:t>                </a:t>
            </a:r>
            <a:r>
              <a:rPr lang="en-US" sz="1600" dirty="0" smtClean="0">
                <a:solidFill>
                  <a:srgbClr val="000000"/>
                </a:solidFill>
                <a:latin typeface="TwCenMT-Regular"/>
              </a:rPr>
              <a:t>If </a:t>
            </a:r>
            <a:r>
              <a:rPr lang="en-US" sz="1600" dirty="0">
                <a:solidFill>
                  <a:srgbClr val="000000"/>
                </a:solidFill>
                <a:latin typeface="TwCenMT-Regular"/>
              </a:rPr>
              <a:t>eligible, convene IEP team to develop annual IEP</a:t>
            </a:r>
          </a:p>
          <a:p>
            <a:r>
              <a:rPr lang="en-US" sz="1050" dirty="0" smtClean="0">
                <a:solidFill>
                  <a:srgbClr val="863F0F"/>
                </a:solidFill>
                <a:latin typeface="Wingdings-Regular"/>
              </a:rPr>
              <a:t>                </a:t>
            </a:r>
            <a:r>
              <a:rPr lang="en-US" sz="1600" dirty="0">
                <a:solidFill>
                  <a:srgbClr val="000000"/>
                </a:solidFill>
                <a:latin typeface="TwCenMT-Regular"/>
              </a:rPr>
              <a:t>If ineligible, provide Notice of Action to parents</a:t>
            </a:r>
            <a:endParaRPr lang="en-US" dirty="0"/>
          </a:p>
        </p:txBody>
      </p:sp>
    </p:spTree>
    <p:extLst>
      <p:ext uri="{BB962C8B-B14F-4D97-AF65-F5344CB8AC3E}">
        <p14:creationId xmlns:p14="http://schemas.microsoft.com/office/powerpoint/2010/main" val="259439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080655" y="95249"/>
          <a:ext cx="9545781" cy="6317324"/>
        </p:xfrm>
        <a:graphic>
          <a:graphicData uri="http://schemas.openxmlformats.org/presentationml/2006/ole">
            <mc:AlternateContent xmlns:mc="http://schemas.openxmlformats.org/markup-compatibility/2006">
              <mc:Choice xmlns:v="urn:schemas-microsoft-com:vml" Requires="v">
                <p:oleObj spid="_x0000_s20538" name="Document" r:id="rId4" imgW="6950640" imgH="5561711" progId="Word.Document.12">
                  <p:embed/>
                </p:oleObj>
              </mc:Choice>
              <mc:Fallback>
                <p:oleObj name="Document" r:id="rId4" imgW="6950640" imgH="5561711" progId="Word.Document.12">
                  <p:embed/>
                  <p:pic>
                    <p:nvPicPr>
                      <p:cNvPr id="0" name=""/>
                      <p:cNvPicPr/>
                      <p:nvPr/>
                    </p:nvPicPr>
                    <p:blipFill>
                      <a:blip r:embed="rId5"/>
                      <a:stretch>
                        <a:fillRect/>
                      </a:stretch>
                    </p:blipFill>
                    <p:spPr>
                      <a:xfrm>
                        <a:off x="1080655" y="95249"/>
                        <a:ext cx="9545781" cy="6317324"/>
                      </a:xfrm>
                      <a:prstGeom prst="rect">
                        <a:avLst/>
                      </a:prstGeom>
                    </p:spPr>
                  </p:pic>
                </p:oleObj>
              </mc:Fallback>
            </mc:AlternateContent>
          </a:graphicData>
        </a:graphic>
      </p:graphicFrame>
    </p:spTree>
    <p:extLst>
      <p:ext uri="{BB962C8B-B14F-4D97-AF65-F5344CB8AC3E}">
        <p14:creationId xmlns:p14="http://schemas.microsoft.com/office/powerpoint/2010/main" val="2709022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4692"/>
            <a:ext cx="10058400" cy="1163782"/>
          </a:xfrm>
        </p:spPr>
        <p:txBody>
          <a:bodyPr>
            <a:normAutofit fontScale="90000"/>
          </a:bodyPr>
          <a:lstStyle/>
          <a:p>
            <a:r>
              <a:rPr lang="en-US" b="1" dirty="0"/>
              <a:t>No Evaluation Report and No IEP</a:t>
            </a:r>
            <a:br>
              <a:rPr lang="en-US" b="1" dirty="0"/>
            </a:br>
            <a:r>
              <a:rPr lang="en-US" b="1" dirty="0"/>
              <a:t>(Out-of-State Transfer)</a:t>
            </a:r>
          </a:p>
        </p:txBody>
      </p:sp>
      <p:sp>
        <p:nvSpPr>
          <p:cNvPr id="3" name="Content Placeholder 2"/>
          <p:cNvSpPr>
            <a:spLocks noGrp="1"/>
          </p:cNvSpPr>
          <p:nvPr>
            <p:ph idx="1"/>
          </p:nvPr>
        </p:nvSpPr>
        <p:spPr>
          <a:xfrm>
            <a:off x="1097280" y="1745673"/>
            <a:ext cx="10058400" cy="4391891"/>
          </a:xfrm>
        </p:spPr>
        <p:txBody>
          <a:bodyPr/>
          <a:lstStyle/>
          <a:p>
            <a:r>
              <a:rPr lang="en-US" b="1" dirty="0">
                <a:latin typeface="TwCenMT-Bold"/>
              </a:rPr>
              <a:t>Out-of-State</a:t>
            </a:r>
          </a:p>
          <a:p>
            <a:pPr>
              <a:buFont typeface="Wingdings" panose="05000000000000000000" pitchFamily="2" charset="2"/>
              <a:buChar char="q"/>
            </a:pPr>
            <a:r>
              <a:rPr lang="en-US" dirty="0" smtClean="0"/>
              <a:t> </a:t>
            </a:r>
            <a:r>
              <a:rPr lang="en-US" b="1" i="1" dirty="0">
                <a:latin typeface="TwCenMT-Bold"/>
              </a:rPr>
              <a:t>MAY </a:t>
            </a:r>
            <a:r>
              <a:rPr lang="en-US" dirty="0">
                <a:latin typeface="TwCenMT-Bold"/>
              </a:rPr>
              <a:t>provide comparable services but not required</a:t>
            </a:r>
          </a:p>
          <a:p>
            <a:r>
              <a:rPr lang="en-US" dirty="0">
                <a:latin typeface="TwCenMT-Bold"/>
              </a:rPr>
              <a:t>unless there is sufficient reason to suspect a </a:t>
            </a:r>
            <a:r>
              <a:rPr lang="en-US" dirty="0" smtClean="0">
                <a:latin typeface="TwCenMT-Bold"/>
              </a:rPr>
              <a:t>disability</a:t>
            </a:r>
          </a:p>
          <a:p>
            <a:endParaRPr lang="en-US" dirty="0">
              <a:latin typeface="TwCenMT-Bold"/>
            </a:endParaRPr>
          </a:p>
          <a:p>
            <a:pPr>
              <a:buFont typeface="Wingdings" panose="05000000000000000000" pitchFamily="2" charset="2"/>
              <a:buChar char="q"/>
            </a:pPr>
            <a:r>
              <a:rPr lang="en-US" dirty="0" smtClean="0">
                <a:latin typeface="TwCenMT-Bold"/>
              </a:rPr>
              <a:t> </a:t>
            </a:r>
            <a:r>
              <a:rPr lang="en-US" dirty="0">
                <a:latin typeface="TwCenMT-Bold"/>
              </a:rPr>
              <a:t>Initiate initial evaluation</a:t>
            </a:r>
          </a:p>
          <a:p>
            <a:r>
              <a:rPr lang="en-US" dirty="0" smtClean="0">
                <a:latin typeface="TwCenMT-Bold"/>
              </a:rPr>
              <a:t>     If </a:t>
            </a:r>
            <a:r>
              <a:rPr lang="en-US" dirty="0">
                <a:latin typeface="TwCenMT-Bold"/>
              </a:rPr>
              <a:t>eligible, convene IEP team to develop annual IEP</a:t>
            </a:r>
          </a:p>
          <a:p>
            <a:r>
              <a:rPr lang="en-US" dirty="0" smtClean="0">
                <a:latin typeface="TwCenMT-Bold"/>
              </a:rPr>
              <a:t>     If </a:t>
            </a:r>
            <a:r>
              <a:rPr lang="en-US" dirty="0">
                <a:latin typeface="TwCenMT-Bold"/>
              </a:rPr>
              <a:t>ineligible, provide Notice of Action to parents</a:t>
            </a:r>
          </a:p>
        </p:txBody>
      </p:sp>
    </p:spTree>
    <p:extLst>
      <p:ext uri="{BB962C8B-B14F-4D97-AF65-F5344CB8AC3E}">
        <p14:creationId xmlns:p14="http://schemas.microsoft.com/office/powerpoint/2010/main" val="1807252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385455" y="1"/>
          <a:ext cx="9296400" cy="6467300"/>
        </p:xfrm>
        <a:graphic>
          <a:graphicData uri="http://schemas.openxmlformats.org/presentationml/2006/ole">
            <mc:AlternateContent xmlns:mc="http://schemas.openxmlformats.org/markup-compatibility/2006">
              <mc:Choice xmlns:v="urn:schemas-microsoft-com:vml" Requires="v">
                <p:oleObj spid="_x0000_s21562" name="Document" r:id="rId4" imgW="7057062" imgH="5737348" progId="Word.Document.12">
                  <p:embed/>
                </p:oleObj>
              </mc:Choice>
              <mc:Fallback>
                <p:oleObj name="Document" r:id="rId4" imgW="7057062" imgH="5737348" progId="Word.Document.12">
                  <p:embed/>
                  <p:pic>
                    <p:nvPicPr>
                      <p:cNvPr id="0" name=""/>
                      <p:cNvPicPr/>
                      <p:nvPr/>
                    </p:nvPicPr>
                    <p:blipFill>
                      <a:blip r:embed="rId5"/>
                      <a:stretch>
                        <a:fillRect/>
                      </a:stretch>
                    </p:blipFill>
                    <p:spPr>
                      <a:xfrm>
                        <a:off x="1385455" y="1"/>
                        <a:ext cx="9296400" cy="6467300"/>
                      </a:xfrm>
                      <a:prstGeom prst="rect">
                        <a:avLst/>
                      </a:prstGeom>
                    </p:spPr>
                  </p:pic>
                </p:oleObj>
              </mc:Fallback>
            </mc:AlternateContent>
          </a:graphicData>
        </a:graphic>
      </p:graphicFrame>
    </p:spTree>
    <p:extLst>
      <p:ext uri="{BB962C8B-B14F-4D97-AF65-F5344CB8AC3E}">
        <p14:creationId xmlns:p14="http://schemas.microsoft.com/office/powerpoint/2010/main" val="1337093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905" y="180109"/>
            <a:ext cx="10058400" cy="734291"/>
          </a:xfrm>
        </p:spPr>
        <p:txBody>
          <a:bodyPr/>
          <a:lstStyle/>
          <a:p>
            <a:r>
              <a:rPr lang="en-US" b="1" dirty="0"/>
              <a:t>Evaluation Report Received, No IEP</a:t>
            </a:r>
          </a:p>
        </p:txBody>
      </p:sp>
      <p:sp>
        <p:nvSpPr>
          <p:cNvPr id="3" name="Content Placeholder 2"/>
          <p:cNvSpPr>
            <a:spLocks noGrp="1"/>
          </p:cNvSpPr>
          <p:nvPr>
            <p:ph idx="1"/>
          </p:nvPr>
        </p:nvSpPr>
        <p:spPr>
          <a:xfrm>
            <a:off x="360219" y="914399"/>
            <a:ext cx="10795461" cy="5250873"/>
          </a:xfrm>
        </p:spPr>
        <p:txBody>
          <a:bodyPr/>
          <a:lstStyle/>
          <a:p>
            <a:r>
              <a:rPr lang="en-US" dirty="0">
                <a:latin typeface="TwCenMT-Regular"/>
              </a:rPr>
              <a:t>Is the evaluation report compliant and does it contain all</a:t>
            </a:r>
          </a:p>
          <a:p>
            <a:r>
              <a:rPr lang="en-US" dirty="0">
                <a:latin typeface="TwCenMT-Regular"/>
              </a:rPr>
              <a:t>information to determine eligibility in </a:t>
            </a:r>
            <a:r>
              <a:rPr lang="en-US" dirty="0" smtClean="0">
                <a:latin typeface="TwCenMT-Regular"/>
              </a:rPr>
              <a:t>Missouri?</a:t>
            </a:r>
          </a:p>
          <a:p>
            <a:r>
              <a:rPr lang="en-US" b="1" dirty="0" smtClean="0">
                <a:latin typeface="TwCenMT-Regular"/>
              </a:rPr>
              <a:t>REJECT</a:t>
            </a:r>
            <a:r>
              <a:rPr lang="en-US" dirty="0" smtClean="0">
                <a:latin typeface="TwCenMT-Regular"/>
              </a:rPr>
              <a:t>                      </a:t>
            </a:r>
            <a:r>
              <a:rPr lang="en-US" b="1" dirty="0" smtClean="0">
                <a:latin typeface="TwCenMT-Regular"/>
              </a:rPr>
              <a:t>ACCEPT                      </a:t>
            </a:r>
            <a:r>
              <a:rPr lang="en-US" sz="1800" b="1" dirty="0" smtClean="0">
                <a:latin typeface="Arial" panose="020B0604020202020204" pitchFamily="34" charset="0"/>
                <a:cs typeface="Arial" panose="020B0604020202020204" pitchFamily="34" charset="0"/>
              </a:rPr>
              <a:t>In-State:</a:t>
            </a:r>
          </a:p>
          <a:p>
            <a:r>
              <a:rPr lang="en-US" dirty="0" smtClean="0"/>
              <a:t>                                                                                      Develop </a:t>
            </a:r>
            <a:r>
              <a:rPr lang="en-US" dirty="0"/>
              <a:t>annual IEP ASAP</a:t>
            </a:r>
          </a:p>
          <a:p>
            <a:r>
              <a:rPr lang="en-US" dirty="0" smtClean="0"/>
              <a:t>                                                                                      Must </a:t>
            </a:r>
            <a:r>
              <a:rPr lang="en-US" dirty="0"/>
              <a:t>provide comparable services if any </a:t>
            </a:r>
            <a:r>
              <a:rPr lang="en-US" dirty="0" smtClean="0"/>
              <a:t>delay</a:t>
            </a:r>
            <a:r>
              <a:rPr lang="en-US" dirty="0"/>
              <a:t> </a:t>
            </a:r>
            <a:r>
              <a:rPr lang="en-US" dirty="0" smtClean="0"/>
              <a:t>        </a:t>
            </a:r>
            <a:endParaRPr lang="en-US" dirty="0"/>
          </a:p>
        </p:txBody>
      </p:sp>
      <p:sp>
        <p:nvSpPr>
          <p:cNvPr id="4" name="Down Arrow 3"/>
          <p:cNvSpPr/>
          <p:nvPr/>
        </p:nvSpPr>
        <p:spPr>
          <a:xfrm>
            <a:off x="717665" y="2344874"/>
            <a:ext cx="396240" cy="9193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843646" y="2444312"/>
            <a:ext cx="1517072" cy="36022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3236" y="3422071"/>
            <a:ext cx="10487891" cy="2585323"/>
          </a:xfrm>
          <a:prstGeom prst="rect">
            <a:avLst/>
          </a:prstGeom>
        </p:spPr>
        <p:txBody>
          <a:bodyPr wrap="square">
            <a:spAutoFit/>
          </a:bodyPr>
          <a:lstStyle/>
          <a:p>
            <a:r>
              <a:rPr lang="en-US" b="1" i="0" u="none" strike="noStrike" baseline="0" dirty="0" smtClean="0">
                <a:latin typeface="Arial" panose="020B0604020202020204" pitchFamily="34" charset="0"/>
              </a:rPr>
              <a:t>In-State:                                                                </a:t>
            </a:r>
            <a:r>
              <a:rPr lang="en-US" b="1" dirty="0">
                <a:latin typeface="Arial" panose="020B0604020202020204" pitchFamily="34" charset="0"/>
                <a:cs typeface="Arial" panose="020B0604020202020204" pitchFamily="34" charset="0"/>
              </a:rPr>
              <a:t>Out-of-State</a:t>
            </a:r>
            <a:r>
              <a:rPr lang="en-US" b="1" dirty="0" smtClean="0">
                <a:latin typeface="Arial" panose="020B0604020202020204" pitchFamily="34" charset="0"/>
                <a:cs typeface="Arial" panose="020B0604020202020204" pitchFamily="34" charset="0"/>
              </a:rPr>
              <a:t>:                                                                                                                                          </a:t>
            </a:r>
            <a:endParaRPr lang="en-US" b="1" i="0" u="none" strike="noStrike" baseline="0" dirty="0" smtClean="0">
              <a:latin typeface="Arial" panose="020B0604020202020204" pitchFamily="34" charset="0"/>
              <a:cs typeface="Arial" panose="020B0604020202020204" pitchFamily="34" charset="0"/>
            </a:endParaRPr>
          </a:p>
          <a:p>
            <a:r>
              <a:rPr lang="en-US" b="0" i="0" u="none" strike="noStrike" baseline="0" dirty="0" smtClean="0">
                <a:latin typeface="Arial" panose="020B0604020202020204" pitchFamily="34" charset="0"/>
              </a:rPr>
              <a:t>Initiate reevaluation                                               </a:t>
            </a:r>
          </a:p>
          <a:p>
            <a:r>
              <a:rPr lang="en-US" b="0" i="0" u="none" strike="noStrike" baseline="0" dirty="0" smtClean="0">
                <a:latin typeface="Arial" panose="020B0604020202020204" pitchFamily="34" charset="0"/>
              </a:rPr>
              <a:t>Must provide comparable services                         </a:t>
            </a:r>
            <a:r>
              <a:rPr lang="en-US" dirty="0">
                <a:latin typeface="Arial" panose="020B0604020202020204" pitchFamily="34" charset="0"/>
              </a:rPr>
              <a:t>D</a:t>
            </a:r>
            <a:r>
              <a:rPr lang="en-US" b="0" i="0" u="none" strike="noStrike" baseline="0" dirty="0" smtClean="0">
                <a:latin typeface="Arial" panose="020B0604020202020204" pitchFamily="34" charset="0"/>
              </a:rPr>
              <a:t>evelop annual</a:t>
            </a:r>
            <a:r>
              <a:rPr lang="en-US" b="0" i="0" u="none" strike="noStrike" dirty="0" smtClean="0">
                <a:latin typeface="Arial" panose="020B0604020202020204" pitchFamily="34" charset="0"/>
              </a:rPr>
              <a:t> IEP ASAP</a:t>
            </a:r>
            <a:endParaRPr lang="en-US" b="0" i="0" u="none" strike="noStrike" baseline="0" dirty="0" smtClean="0">
              <a:latin typeface="Arial" panose="020B0604020202020204" pitchFamily="34" charset="0"/>
            </a:endParaRPr>
          </a:p>
          <a:p>
            <a:r>
              <a:rPr lang="en-US" b="0" i="0" u="none" strike="noStrike" baseline="0" dirty="0" smtClean="0">
                <a:latin typeface="Arial" panose="020B0604020202020204" pitchFamily="34" charset="0"/>
              </a:rPr>
              <a:t>until eligibility is determined</a:t>
            </a:r>
          </a:p>
          <a:p>
            <a:endParaRPr lang="en-US" b="0" i="0" u="none" strike="noStrike" baseline="0" dirty="0" smtClean="0">
              <a:latin typeface="Arial" panose="020B0604020202020204" pitchFamily="34" charset="0"/>
            </a:endParaRPr>
          </a:p>
          <a:p>
            <a:r>
              <a:rPr lang="en-US" b="1" i="0" u="none" strike="noStrike" baseline="0" dirty="0" smtClean="0">
                <a:latin typeface="Arial" panose="020B0604020202020204" pitchFamily="34" charset="0"/>
              </a:rPr>
              <a:t>Out-of-State:</a:t>
            </a:r>
          </a:p>
          <a:p>
            <a:r>
              <a:rPr lang="en-US" b="0" i="0" u="none" strike="noStrike" baseline="0" dirty="0" smtClean="0">
                <a:latin typeface="Arial" panose="020B0604020202020204" pitchFamily="34" charset="0"/>
              </a:rPr>
              <a:t>Initiate initial evaluation</a:t>
            </a:r>
          </a:p>
          <a:p>
            <a:r>
              <a:rPr lang="en-US" b="0" i="0" u="none" strike="noStrike" baseline="0" dirty="0" smtClean="0">
                <a:latin typeface="Arial" panose="020B0604020202020204" pitchFamily="34" charset="0"/>
              </a:rPr>
              <a:t>May provide comparable services</a:t>
            </a:r>
          </a:p>
          <a:p>
            <a:r>
              <a:rPr lang="en-US" b="0" i="0" u="none" strike="noStrike" baseline="0" dirty="0" smtClean="0">
                <a:latin typeface="Arial" panose="020B0604020202020204" pitchFamily="34" charset="0"/>
              </a:rPr>
              <a:t>until eligibility is determined</a:t>
            </a:r>
            <a:endParaRPr lang="en-US" dirty="0"/>
          </a:p>
        </p:txBody>
      </p:sp>
      <p:sp>
        <p:nvSpPr>
          <p:cNvPr id="8" name="Flowchart: Process 7"/>
          <p:cNvSpPr/>
          <p:nvPr/>
        </p:nvSpPr>
        <p:spPr>
          <a:xfrm>
            <a:off x="360219" y="914400"/>
            <a:ext cx="6664036" cy="7342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263236" y="3422070"/>
            <a:ext cx="3893128" cy="13577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263237" y="4577913"/>
            <a:ext cx="3893128" cy="142948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5167745" y="2230582"/>
            <a:ext cx="5181600" cy="95596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5306291" y="3976255"/>
            <a:ext cx="3255818" cy="42949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279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nvPr>
        </p:nvGraphicFramePr>
        <p:xfrm>
          <a:off x="1219200" y="581892"/>
          <a:ext cx="9906000" cy="5500256"/>
        </p:xfrm>
        <a:graphic>
          <a:graphicData uri="http://schemas.openxmlformats.org/presentationml/2006/ole">
            <mc:AlternateContent xmlns:mc="http://schemas.openxmlformats.org/markup-compatibility/2006">
              <mc:Choice xmlns:v="urn:schemas-microsoft-com:vml" Requires="v">
                <p:oleObj spid="_x0000_s22586" name="Document" r:id="rId4" imgW="6950640" imgH="2866695" progId="Word.Document.12">
                  <p:embed/>
                </p:oleObj>
              </mc:Choice>
              <mc:Fallback>
                <p:oleObj name="Document" r:id="rId4" imgW="6950640" imgH="2866695" progId="Word.Document.12">
                  <p:embed/>
                  <p:pic>
                    <p:nvPicPr>
                      <p:cNvPr id="0" name=""/>
                      <p:cNvPicPr/>
                      <p:nvPr/>
                    </p:nvPicPr>
                    <p:blipFill>
                      <a:blip r:embed="rId5"/>
                      <a:stretch>
                        <a:fillRect/>
                      </a:stretch>
                    </p:blipFill>
                    <p:spPr>
                      <a:xfrm>
                        <a:off x="1219200" y="581892"/>
                        <a:ext cx="9906000" cy="5500256"/>
                      </a:xfrm>
                      <a:prstGeom prst="rect">
                        <a:avLst/>
                      </a:prstGeom>
                    </p:spPr>
                  </p:pic>
                </p:oleObj>
              </mc:Fallback>
            </mc:AlternateContent>
          </a:graphicData>
        </a:graphic>
      </p:graphicFrame>
    </p:spTree>
    <p:extLst>
      <p:ext uri="{BB962C8B-B14F-4D97-AF65-F5344CB8AC3E}">
        <p14:creationId xmlns:p14="http://schemas.microsoft.com/office/powerpoint/2010/main" val="4162604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039091" y="122487"/>
          <a:ext cx="9296400" cy="5945803"/>
        </p:xfrm>
        <a:graphic>
          <a:graphicData uri="http://schemas.openxmlformats.org/presentationml/2006/ole">
            <mc:AlternateContent xmlns:mc="http://schemas.openxmlformats.org/markup-compatibility/2006">
              <mc:Choice xmlns:v="urn:schemas-microsoft-com:vml" Requires="v">
                <p:oleObj spid="_x0000_s23610" name="Document" r:id="rId4" imgW="6872357" imgH="4176412" progId="Word.Document.12">
                  <p:embed/>
                </p:oleObj>
              </mc:Choice>
              <mc:Fallback>
                <p:oleObj name="Document" r:id="rId4" imgW="6872357" imgH="4176412" progId="Word.Document.12">
                  <p:embed/>
                  <p:pic>
                    <p:nvPicPr>
                      <p:cNvPr id="0" name=""/>
                      <p:cNvPicPr/>
                      <p:nvPr/>
                    </p:nvPicPr>
                    <p:blipFill>
                      <a:blip r:embed="rId5"/>
                      <a:stretch>
                        <a:fillRect/>
                      </a:stretch>
                    </p:blipFill>
                    <p:spPr>
                      <a:xfrm>
                        <a:off x="1039091" y="122487"/>
                        <a:ext cx="9296400" cy="5945803"/>
                      </a:xfrm>
                      <a:prstGeom prst="rect">
                        <a:avLst/>
                      </a:prstGeom>
                    </p:spPr>
                  </p:pic>
                </p:oleObj>
              </mc:Fallback>
            </mc:AlternateContent>
          </a:graphicData>
        </a:graphic>
      </p:graphicFrame>
    </p:spTree>
    <p:extLst>
      <p:ext uri="{BB962C8B-B14F-4D97-AF65-F5344CB8AC3E}">
        <p14:creationId xmlns:p14="http://schemas.microsoft.com/office/powerpoint/2010/main" val="3137347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1999" cy="5940088"/>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rgbClr val="002060"/>
                </a:solidFill>
                <a:effectLst/>
              </a:rPr>
              <a:t>Please Silence </a:t>
            </a:r>
          </a:p>
          <a:p>
            <a:pPr algn="ctr"/>
            <a:r>
              <a:rPr lang="en-US" sz="9600" b="1" cap="none" spc="0" dirty="0" smtClean="0">
                <a:ln w="22225">
                  <a:solidFill>
                    <a:schemeClr val="accent2"/>
                  </a:solidFill>
                  <a:prstDash val="solid"/>
                </a:ln>
                <a:solidFill>
                  <a:srgbClr val="002060"/>
                </a:solidFill>
                <a:effectLst/>
              </a:rPr>
              <a:t>ALL Electronic Devices</a:t>
            </a:r>
          </a:p>
          <a:p>
            <a:pPr algn="ctr"/>
            <a:r>
              <a:rPr lang="en-US" sz="9600" b="1" dirty="0" smtClean="0">
                <a:ln w="22225">
                  <a:solidFill>
                    <a:schemeClr val="accent2"/>
                  </a:solidFill>
                  <a:prstDash val="solid"/>
                </a:ln>
                <a:solidFill>
                  <a:srgbClr val="002060"/>
                </a:solidFill>
              </a:rPr>
              <a:t>During the Session.</a:t>
            </a:r>
            <a:endParaRPr lang="en-US" sz="800" b="1" dirty="0" smtClean="0">
              <a:ln w="22225">
                <a:solidFill>
                  <a:schemeClr val="accent2"/>
                </a:solidFill>
                <a:prstDash val="solid"/>
              </a:ln>
              <a:solidFill>
                <a:srgbClr val="002060"/>
              </a:solidFill>
            </a:endParaRPr>
          </a:p>
          <a:p>
            <a:pPr algn="ctr"/>
            <a:endParaRPr lang="en-US" sz="800" b="1" dirty="0">
              <a:ln w="22225">
                <a:solidFill>
                  <a:schemeClr val="accent2"/>
                </a:solidFill>
                <a:prstDash val="solid"/>
              </a:ln>
              <a:solidFill>
                <a:schemeClr val="accent2">
                  <a:lumMod val="40000"/>
                  <a:lumOff val="60000"/>
                </a:schemeClr>
              </a:solidFill>
            </a:endParaRPr>
          </a:p>
          <a:p>
            <a:pPr algn="ctr"/>
            <a:endParaRPr lang="en-US" sz="800" b="1" dirty="0" smtClean="0">
              <a:ln w="22225">
                <a:solidFill>
                  <a:schemeClr val="accent2"/>
                </a:solidFill>
                <a:prstDash val="solid"/>
              </a:ln>
              <a:solidFill>
                <a:schemeClr val="accent2">
                  <a:lumMod val="40000"/>
                  <a:lumOff val="60000"/>
                </a:schemeClr>
              </a:solidFill>
            </a:endParaRPr>
          </a:p>
          <a:p>
            <a:pPr algn="ctr"/>
            <a:endParaRPr lang="en-US" sz="800" b="1" dirty="0">
              <a:ln w="22225">
                <a:solidFill>
                  <a:schemeClr val="accent2"/>
                </a:solidFill>
                <a:prstDash val="solid"/>
              </a:ln>
              <a:solidFill>
                <a:schemeClr val="accent2">
                  <a:lumMod val="40000"/>
                  <a:lumOff val="60000"/>
                </a:schemeClr>
              </a:solidFill>
            </a:endParaRPr>
          </a:p>
          <a:p>
            <a:pPr algn="ctr"/>
            <a:endParaRPr lang="en-US" sz="800" b="1" dirty="0" smtClean="0">
              <a:ln w="22225">
                <a:solidFill>
                  <a:schemeClr val="accent2"/>
                </a:solidFill>
                <a:prstDash val="solid"/>
              </a:ln>
              <a:solidFill>
                <a:schemeClr val="accent2">
                  <a:lumMod val="40000"/>
                  <a:lumOff val="60000"/>
                </a:schemeClr>
              </a:solidFill>
            </a:endParaRPr>
          </a:p>
          <a:p>
            <a:pPr algn="ctr"/>
            <a:r>
              <a:rPr lang="en-US" sz="6000" b="1" cap="none" spc="0" dirty="0" smtClean="0">
                <a:ln w="22225">
                  <a:solidFill>
                    <a:schemeClr val="accent2"/>
                  </a:solidFill>
                  <a:prstDash val="solid"/>
                </a:ln>
                <a:solidFill>
                  <a:schemeClr val="accent2">
                    <a:lumMod val="40000"/>
                    <a:lumOff val="60000"/>
                  </a:schemeClr>
                </a:solidFill>
                <a:effectLst/>
              </a:rPr>
              <a:t>Thank you.</a:t>
            </a:r>
            <a:endParaRPr lang="en-US" sz="6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72748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853344" y="318654"/>
          <a:ext cx="10599346" cy="5860473"/>
        </p:xfrm>
        <a:graphic>
          <a:graphicData uri="http://schemas.openxmlformats.org/presentationml/2006/ole">
            <mc:AlternateContent xmlns:mc="http://schemas.openxmlformats.org/markup-compatibility/2006">
              <mc:Choice xmlns:v="urn:schemas-microsoft-com:vml" Requires="v">
                <p:oleObj spid="_x0000_s24634" name="Document" r:id="rId4" imgW="7057062" imgH="3304707" progId="Word.Document.12">
                  <p:embed/>
                </p:oleObj>
              </mc:Choice>
              <mc:Fallback>
                <p:oleObj name="Document" r:id="rId4" imgW="7057062" imgH="3304707" progId="Word.Document.12">
                  <p:embed/>
                  <p:pic>
                    <p:nvPicPr>
                      <p:cNvPr id="0" name=""/>
                      <p:cNvPicPr/>
                      <p:nvPr/>
                    </p:nvPicPr>
                    <p:blipFill>
                      <a:blip r:embed="rId5"/>
                      <a:stretch>
                        <a:fillRect/>
                      </a:stretch>
                    </p:blipFill>
                    <p:spPr>
                      <a:xfrm>
                        <a:off x="853344" y="318654"/>
                        <a:ext cx="10599346" cy="5860473"/>
                      </a:xfrm>
                      <a:prstGeom prst="rect">
                        <a:avLst/>
                      </a:prstGeom>
                    </p:spPr>
                  </p:pic>
                </p:oleObj>
              </mc:Fallback>
            </mc:AlternateContent>
          </a:graphicData>
        </a:graphic>
      </p:graphicFrame>
    </p:spTree>
    <p:extLst>
      <p:ext uri="{BB962C8B-B14F-4D97-AF65-F5344CB8AC3E}">
        <p14:creationId xmlns:p14="http://schemas.microsoft.com/office/powerpoint/2010/main" val="4193175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497013" y="125413"/>
          <a:ext cx="9004300" cy="5901314"/>
        </p:xfrm>
        <a:graphic>
          <a:graphicData uri="http://schemas.openxmlformats.org/presentationml/2006/ole">
            <mc:AlternateContent xmlns:mc="http://schemas.openxmlformats.org/markup-compatibility/2006">
              <mc:Choice xmlns:v="urn:schemas-microsoft-com:vml" Requires="v">
                <p:oleObj spid="_x0000_s25658" name="Document" r:id="rId4" imgW="7063493" imgH="4395238" progId="Word.Document.12">
                  <p:embed/>
                </p:oleObj>
              </mc:Choice>
              <mc:Fallback>
                <p:oleObj name="Document" r:id="rId4" imgW="7063493" imgH="4395238" progId="Word.Document.12">
                  <p:embed/>
                  <p:pic>
                    <p:nvPicPr>
                      <p:cNvPr id="0" name=""/>
                      <p:cNvPicPr/>
                      <p:nvPr/>
                    </p:nvPicPr>
                    <p:blipFill>
                      <a:blip r:embed="rId5"/>
                      <a:stretch>
                        <a:fillRect/>
                      </a:stretch>
                    </p:blipFill>
                    <p:spPr>
                      <a:xfrm>
                        <a:off x="1497013" y="125413"/>
                        <a:ext cx="9004300" cy="5901314"/>
                      </a:xfrm>
                      <a:prstGeom prst="rect">
                        <a:avLst/>
                      </a:prstGeom>
                    </p:spPr>
                  </p:pic>
                </p:oleObj>
              </mc:Fallback>
            </mc:AlternateContent>
          </a:graphicData>
        </a:graphic>
      </p:graphicFrame>
    </p:spTree>
    <p:extLst>
      <p:ext uri="{BB962C8B-B14F-4D97-AF65-F5344CB8AC3E}">
        <p14:creationId xmlns:p14="http://schemas.microsoft.com/office/powerpoint/2010/main" val="4019579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20437"/>
            <a:ext cx="10058400" cy="831273"/>
          </a:xfrm>
        </p:spPr>
        <p:txBody>
          <a:bodyPr/>
          <a:lstStyle/>
          <a:p>
            <a:r>
              <a:rPr lang="en-US" b="1" dirty="0"/>
              <a:t>IEP Received, No Evaluation Report</a:t>
            </a:r>
          </a:p>
        </p:txBody>
      </p:sp>
      <p:sp>
        <p:nvSpPr>
          <p:cNvPr id="3" name="Content Placeholder 2"/>
          <p:cNvSpPr>
            <a:spLocks noGrp="1"/>
          </p:cNvSpPr>
          <p:nvPr>
            <p:ph idx="1"/>
          </p:nvPr>
        </p:nvSpPr>
        <p:spPr>
          <a:xfrm>
            <a:off x="1097280" y="1801091"/>
            <a:ext cx="10058400" cy="4364180"/>
          </a:xfrm>
        </p:spPr>
        <p:txBody>
          <a:bodyPr>
            <a:normAutofit fontScale="77500" lnSpcReduction="20000"/>
          </a:bodyPr>
          <a:lstStyle/>
          <a:p>
            <a:r>
              <a:rPr lang="en-US" b="1" dirty="0">
                <a:latin typeface="TwCenMT-Regular"/>
              </a:rPr>
              <a:t>Is the IEP compliant and can it be implemented as written</a:t>
            </a:r>
          </a:p>
          <a:p>
            <a:r>
              <a:rPr lang="en-US" b="1" dirty="0">
                <a:latin typeface="TwCenMT-Regular"/>
              </a:rPr>
              <a:t>without any revisions</a:t>
            </a:r>
            <a:r>
              <a:rPr lang="en-US" b="1" dirty="0" smtClean="0">
                <a:latin typeface="TwCenMT-Regular"/>
              </a:rPr>
              <a:t>?</a:t>
            </a:r>
          </a:p>
          <a:p>
            <a:r>
              <a:rPr lang="en-US" b="1" dirty="0" smtClean="0">
                <a:latin typeface="TwCenMT-Regular"/>
              </a:rPr>
              <a:t>REJECT</a:t>
            </a:r>
            <a:r>
              <a:rPr lang="en-US" dirty="0" smtClean="0">
                <a:latin typeface="TwCenMT-Regular"/>
              </a:rPr>
              <a:t>                  </a:t>
            </a:r>
            <a:r>
              <a:rPr lang="en-US" b="1" dirty="0" smtClean="0">
                <a:latin typeface="TwCenMT-Regular"/>
              </a:rPr>
              <a:t>ACCEPT</a:t>
            </a:r>
            <a:r>
              <a:rPr lang="en-US" dirty="0" smtClean="0">
                <a:latin typeface="TwCenMT-Regular"/>
              </a:rPr>
              <a:t>                           </a:t>
            </a:r>
            <a:r>
              <a:rPr lang="en-US" b="1" dirty="0" smtClean="0">
                <a:latin typeface="Arial" panose="020B0604020202020204" pitchFamily="34" charset="0"/>
              </a:rPr>
              <a:t>In-State </a:t>
            </a:r>
            <a:r>
              <a:rPr lang="en-US" b="1" dirty="0">
                <a:latin typeface="Arial" panose="020B0604020202020204" pitchFamily="34" charset="0"/>
              </a:rPr>
              <a:t>AND Out-of-State:</a:t>
            </a:r>
          </a:p>
          <a:p>
            <a:r>
              <a:rPr lang="en-US" b="1" dirty="0" smtClean="0">
                <a:latin typeface="Arial" panose="020B0604020202020204" pitchFamily="34" charset="0"/>
              </a:rPr>
              <a:t>                                                                          Implement </a:t>
            </a:r>
            <a:r>
              <a:rPr lang="en-US" b="1" dirty="0">
                <a:latin typeface="Arial" panose="020B0604020202020204" pitchFamily="34" charset="0"/>
              </a:rPr>
              <a:t>IEP </a:t>
            </a:r>
          </a:p>
          <a:p>
            <a:r>
              <a:rPr lang="en-US" b="1" dirty="0" smtClean="0">
                <a:latin typeface="Arial" panose="020B0604020202020204" pitchFamily="34" charset="0"/>
              </a:rPr>
              <a:t>                                                                   </a:t>
            </a:r>
            <a:endParaRPr lang="en-US" b="1" dirty="0" smtClean="0">
              <a:latin typeface="TwCenMT-Regular"/>
            </a:endParaRPr>
          </a:p>
          <a:p>
            <a:r>
              <a:rPr lang="en-US" sz="2100" b="1" dirty="0">
                <a:latin typeface="Arial" panose="020B0604020202020204" pitchFamily="34" charset="0"/>
              </a:rPr>
              <a:t>In-State and Out-of-State</a:t>
            </a:r>
          </a:p>
          <a:p>
            <a:r>
              <a:rPr lang="en-US" sz="1900" b="1" dirty="0" smtClean="0">
                <a:latin typeface="Arial" panose="020B0604020202020204" pitchFamily="34" charset="0"/>
              </a:rPr>
              <a:t>IEP</a:t>
            </a:r>
            <a:r>
              <a:rPr lang="en-US" sz="1900" b="1" dirty="0">
                <a:latin typeface="Arial" panose="020B0604020202020204" pitchFamily="34" charset="0"/>
              </a:rPr>
              <a:t>:</a:t>
            </a:r>
          </a:p>
          <a:p>
            <a:r>
              <a:rPr lang="en-US" sz="1500" b="1" dirty="0" smtClean="0">
                <a:latin typeface="Arial" panose="020B0604020202020204" pitchFamily="34" charset="0"/>
              </a:rPr>
              <a:t>Develop new annual </a:t>
            </a:r>
            <a:r>
              <a:rPr lang="en-US" sz="1500" b="1" dirty="0">
                <a:latin typeface="Arial" panose="020B0604020202020204" pitchFamily="34" charset="0"/>
              </a:rPr>
              <a:t>IEP                                            </a:t>
            </a:r>
            <a:r>
              <a:rPr lang="en-US" sz="1500" b="1" dirty="0" smtClean="0">
                <a:latin typeface="Arial" panose="020B0604020202020204" pitchFamily="34" charset="0"/>
              </a:rPr>
              <a:t>              </a:t>
            </a:r>
            <a:r>
              <a:rPr lang="en-US" sz="1800" b="1" dirty="0">
                <a:latin typeface="Arial" panose="020B0604020202020204" pitchFamily="34" charset="0"/>
              </a:rPr>
              <a:t>Evaluation Report</a:t>
            </a:r>
            <a:r>
              <a:rPr lang="en-US" sz="1800" b="1" dirty="0" smtClean="0">
                <a:latin typeface="Arial" panose="020B0604020202020204" pitchFamily="34" charset="0"/>
              </a:rPr>
              <a:t>: </a:t>
            </a:r>
          </a:p>
          <a:p>
            <a:r>
              <a:rPr lang="en-US" sz="1500" b="1" dirty="0" smtClean="0">
                <a:latin typeface="Arial" panose="020B0604020202020204" pitchFamily="34" charset="0"/>
              </a:rPr>
              <a:t>Must </a:t>
            </a:r>
            <a:r>
              <a:rPr lang="en-US" sz="1500" b="1" dirty="0">
                <a:latin typeface="Arial" panose="020B0604020202020204" pitchFamily="34" charset="0"/>
              </a:rPr>
              <a:t>provide comparable                                           </a:t>
            </a:r>
            <a:r>
              <a:rPr lang="en-US" sz="1500" b="1" dirty="0" smtClean="0">
                <a:latin typeface="Arial" panose="020B0604020202020204" pitchFamily="34" charset="0"/>
              </a:rPr>
              <a:t>             </a:t>
            </a:r>
            <a:r>
              <a:rPr lang="en-US" sz="1500" b="1" dirty="0">
                <a:latin typeface="Arial" panose="020B0604020202020204" pitchFamily="34" charset="0"/>
              </a:rPr>
              <a:t>If evaluation report received within 30 days:</a:t>
            </a:r>
          </a:p>
          <a:p>
            <a:r>
              <a:rPr lang="en-US" sz="1500" b="1" dirty="0">
                <a:latin typeface="Arial" panose="020B0604020202020204" pitchFamily="34" charset="0"/>
              </a:rPr>
              <a:t>services until new IEP                                                 </a:t>
            </a:r>
            <a:r>
              <a:rPr lang="en-US" sz="1500" b="1" dirty="0" smtClean="0">
                <a:latin typeface="Arial" panose="020B0604020202020204" pitchFamily="34" charset="0"/>
              </a:rPr>
              <a:t>             </a:t>
            </a:r>
            <a:r>
              <a:rPr lang="en-US" sz="1500" b="1" dirty="0">
                <a:latin typeface="Arial" panose="020B0604020202020204" pitchFamily="34" charset="0"/>
              </a:rPr>
              <a:t>Accept OR Reject and</a:t>
            </a:r>
          </a:p>
          <a:p>
            <a:r>
              <a:rPr lang="en-US" sz="1500" b="1" dirty="0">
                <a:latin typeface="Arial" panose="020B0604020202020204" pitchFamily="34" charset="0"/>
              </a:rPr>
              <a:t>is developed or child                                                    </a:t>
            </a:r>
            <a:r>
              <a:rPr lang="en-US" sz="1500" b="1" dirty="0" smtClean="0">
                <a:latin typeface="Arial" panose="020B0604020202020204" pitchFamily="34" charset="0"/>
              </a:rPr>
              <a:t>           </a:t>
            </a:r>
            <a:r>
              <a:rPr lang="en-US" sz="1500" b="1" dirty="0">
                <a:latin typeface="Arial" panose="020B0604020202020204" pitchFamily="34" charset="0"/>
              </a:rPr>
              <a:t>initiate reevaluation (in-State) </a:t>
            </a:r>
            <a:r>
              <a:rPr lang="en-US" sz="1500" b="1" dirty="0" smtClean="0">
                <a:latin typeface="Arial" panose="020B0604020202020204" pitchFamily="34" charset="0"/>
              </a:rPr>
              <a:t>OR </a:t>
            </a:r>
            <a:r>
              <a:rPr lang="en-US" sz="1500" b="1" dirty="0">
                <a:latin typeface="Arial" panose="020B0604020202020204" pitchFamily="34" charset="0"/>
              </a:rPr>
              <a:t>initial evaluation (out-of-State)</a:t>
            </a:r>
          </a:p>
          <a:p>
            <a:r>
              <a:rPr lang="en-US" sz="1500" b="1" dirty="0">
                <a:latin typeface="Arial" panose="020B0604020202020204" pitchFamily="34" charset="0"/>
              </a:rPr>
              <a:t>determined ineligible </a:t>
            </a:r>
            <a:r>
              <a:rPr lang="en-US" sz="1500" b="1" dirty="0" smtClean="0">
                <a:latin typeface="Arial" panose="020B0604020202020204" pitchFamily="34" charset="0"/>
              </a:rPr>
              <a:t>for                                                          </a:t>
            </a:r>
            <a:r>
              <a:rPr lang="en-US" sz="1600" b="1" dirty="0">
                <a:latin typeface="Arial" panose="020B0604020202020204" pitchFamily="34" charset="0"/>
              </a:rPr>
              <a:t>If no evaluation report received within 30 </a:t>
            </a:r>
            <a:r>
              <a:rPr lang="en-US" sz="1600" b="1" dirty="0" smtClean="0">
                <a:latin typeface="Arial" panose="020B0604020202020204" pitchFamily="34" charset="0"/>
              </a:rPr>
              <a:t>days:</a:t>
            </a:r>
            <a:endParaRPr lang="en-US" sz="1500" b="1" dirty="0">
              <a:latin typeface="Arial" panose="020B0604020202020204" pitchFamily="34" charset="0"/>
            </a:endParaRPr>
          </a:p>
          <a:p>
            <a:r>
              <a:rPr lang="en-US" sz="1500" b="1" dirty="0" smtClean="0">
                <a:latin typeface="Arial" panose="020B0604020202020204" pitchFamily="34" charset="0"/>
              </a:rPr>
              <a:t>services                                                                                     </a:t>
            </a:r>
            <a:r>
              <a:rPr lang="en-US" sz="1600" b="1" dirty="0">
                <a:latin typeface="Arial" panose="020B0604020202020204" pitchFamily="34" charset="0"/>
              </a:rPr>
              <a:t>Initiate reevaluation (in-State) </a:t>
            </a:r>
            <a:r>
              <a:rPr lang="en-US" sz="1600" b="1" dirty="0" smtClean="0">
                <a:latin typeface="Arial" panose="020B0604020202020204" pitchFamily="34" charset="0"/>
              </a:rPr>
              <a:t>OR </a:t>
            </a:r>
            <a:r>
              <a:rPr lang="en-US" sz="1600" b="1" dirty="0"/>
              <a:t>initiate initial evaluation (out-of-State</a:t>
            </a:r>
            <a:r>
              <a:rPr lang="en-US" sz="1400" b="1" dirty="0"/>
              <a:t>)</a:t>
            </a:r>
            <a:r>
              <a:rPr lang="en-US" sz="1500" b="1" dirty="0" smtClean="0">
                <a:latin typeface="Arial" panose="020B0604020202020204" pitchFamily="34" charset="0"/>
              </a:rPr>
              <a:t>                                           </a:t>
            </a:r>
            <a:endParaRPr lang="en-US" sz="1500" b="1" dirty="0"/>
          </a:p>
        </p:txBody>
      </p:sp>
      <p:sp>
        <p:nvSpPr>
          <p:cNvPr id="4" name="Down Arrow 3"/>
          <p:cNvSpPr/>
          <p:nvPr/>
        </p:nvSpPr>
        <p:spPr>
          <a:xfrm>
            <a:off x="1976350" y="2573474"/>
            <a:ext cx="396240" cy="7966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967248" y="2466109"/>
            <a:ext cx="1018310" cy="36022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7"/>
          <p:cNvSpPr/>
          <p:nvPr/>
        </p:nvSpPr>
        <p:spPr>
          <a:xfrm>
            <a:off x="4395354" y="4433456"/>
            <a:ext cx="609600" cy="734290"/>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8"/>
          <p:cNvSpPr/>
          <p:nvPr/>
        </p:nvSpPr>
        <p:spPr>
          <a:xfrm>
            <a:off x="6945975" y="3449778"/>
            <a:ext cx="609600" cy="651169"/>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1097280" y="1773382"/>
            <a:ext cx="5816138" cy="5818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1097280" y="3422071"/>
            <a:ext cx="2788919" cy="267392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5320145" y="2452255"/>
            <a:ext cx="4530437" cy="9144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5209309" y="4170218"/>
            <a:ext cx="5292436" cy="192578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959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274618" y="175574"/>
          <a:ext cx="9416232" cy="6114389"/>
        </p:xfrm>
        <a:graphic>
          <a:graphicData uri="http://schemas.openxmlformats.org/presentationml/2006/ole">
            <mc:AlternateContent xmlns:mc="http://schemas.openxmlformats.org/markup-compatibility/2006">
              <mc:Choice xmlns:v="urn:schemas-microsoft-com:vml" Requires="v">
                <p:oleObj spid="_x0000_s26682" name="Document" r:id="rId4" imgW="6950640" imgH="4365006" progId="Word.Document.12">
                  <p:embed/>
                </p:oleObj>
              </mc:Choice>
              <mc:Fallback>
                <p:oleObj name="Document" r:id="rId4" imgW="6950640" imgH="4365006" progId="Word.Document.12">
                  <p:embed/>
                  <p:pic>
                    <p:nvPicPr>
                      <p:cNvPr id="0" name=""/>
                      <p:cNvPicPr/>
                      <p:nvPr/>
                    </p:nvPicPr>
                    <p:blipFill>
                      <a:blip r:embed="rId5"/>
                      <a:stretch>
                        <a:fillRect/>
                      </a:stretch>
                    </p:blipFill>
                    <p:spPr>
                      <a:xfrm>
                        <a:off x="1274618" y="175574"/>
                        <a:ext cx="9416232" cy="6114389"/>
                      </a:xfrm>
                      <a:prstGeom prst="rect">
                        <a:avLst/>
                      </a:prstGeom>
                    </p:spPr>
                  </p:pic>
                </p:oleObj>
              </mc:Fallback>
            </mc:AlternateContent>
          </a:graphicData>
        </a:graphic>
      </p:graphicFrame>
    </p:spTree>
    <p:extLst>
      <p:ext uri="{BB962C8B-B14F-4D97-AF65-F5344CB8AC3E}">
        <p14:creationId xmlns:p14="http://schemas.microsoft.com/office/powerpoint/2010/main" val="1189718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3564" y="101914"/>
            <a:ext cx="10016836" cy="6243468"/>
          </a:xfrm>
          <a:prstGeom prst="rect">
            <a:avLst/>
          </a:prstGeom>
        </p:spPr>
      </p:pic>
    </p:spTree>
    <p:extLst>
      <p:ext uri="{BB962C8B-B14F-4D97-AF65-F5344CB8AC3E}">
        <p14:creationId xmlns:p14="http://schemas.microsoft.com/office/powerpoint/2010/main" val="1245728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039090" y="55308"/>
          <a:ext cx="9310255" cy="6428619"/>
        </p:xfrm>
        <a:graphic>
          <a:graphicData uri="http://schemas.openxmlformats.org/presentationml/2006/ole">
            <mc:AlternateContent xmlns:mc="http://schemas.openxmlformats.org/markup-compatibility/2006">
              <mc:Choice xmlns:v="urn:schemas-microsoft-com:vml" Requires="v">
                <p:oleObj spid="_x0000_s27706" name="Document" r:id="rId4" imgW="6950640" imgH="4725637" progId="Word.Document.12">
                  <p:embed/>
                </p:oleObj>
              </mc:Choice>
              <mc:Fallback>
                <p:oleObj name="Document" r:id="rId4" imgW="6950640" imgH="4725637" progId="Word.Document.12">
                  <p:embed/>
                  <p:pic>
                    <p:nvPicPr>
                      <p:cNvPr id="0" name=""/>
                      <p:cNvPicPr/>
                      <p:nvPr/>
                    </p:nvPicPr>
                    <p:blipFill>
                      <a:blip r:embed="rId5"/>
                      <a:stretch>
                        <a:fillRect/>
                      </a:stretch>
                    </p:blipFill>
                    <p:spPr>
                      <a:xfrm>
                        <a:off x="1039090" y="55308"/>
                        <a:ext cx="9310255" cy="6428619"/>
                      </a:xfrm>
                      <a:prstGeom prst="rect">
                        <a:avLst/>
                      </a:prstGeom>
                    </p:spPr>
                  </p:pic>
                </p:oleObj>
              </mc:Fallback>
            </mc:AlternateContent>
          </a:graphicData>
        </a:graphic>
      </p:graphicFrame>
    </p:spTree>
    <p:extLst>
      <p:ext uri="{BB962C8B-B14F-4D97-AF65-F5344CB8AC3E}">
        <p14:creationId xmlns:p14="http://schemas.microsoft.com/office/powerpoint/2010/main" val="3487330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302327" y="105532"/>
          <a:ext cx="10224654" cy="6537438"/>
        </p:xfrm>
        <a:graphic>
          <a:graphicData uri="http://schemas.openxmlformats.org/presentationml/2006/ole">
            <mc:AlternateContent xmlns:mc="http://schemas.openxmlformats.org/markup-compatibility/2006">
              <mc:Choice xmlns:v="urn:schemas-microsoft-com:vml" Requires="v">
                <p:oleObj spid="_x0000_s28730" name="Document" r:id="rId4" imgW="6964709" imgH="3519934" progId="Word.Document.12">
                  <p:embed/>
                </p:oleObj>
              </mc:Choice>
              <mc:Fallback>
                <p:oleObj name="Document" r:id="rId4" imgW="6964709" imgH="3519934" progId="Word.Document.12">
                  <p:embed/>
                  <p:pic>
                    <p:nvPicPr>
                      <p:cNvPr id="0" name=""/>
                      <p:cNvPicPr/>
                      <p:nvPr/>
                    </p:nvPicPr>
                    <p:blipFill>
                      <a:blip r:embed="rId5"/>
                      <a:stretch>
                        <a:fillRect/>
                      </a:stretch>
                    </p:blipFill>
                    <p:spPr>
                      <a:xfrm>
                        <a:off x="1302327" y="105532"/>
                        <a:ext cx="10224654" cy="6537438"/>
                      </a:xfrm>
                      <a:prstGeom prst="rect">
                        <a:avLst/>
                      </a:prstGeom>
                    </p:spPr>
                  </p:pic>
                </p:oleObj>
              </mc:Fallback>
            </mc:AlternateContent>
          </a:graphicData>
        </a:graphic>
      </p:graphicFrame>
    </p:spTree>
    <p:extLst>
      <p:ext uri="{BB962C8B-B14F-4D97-AF65-F5344CB8AC3E}">
        <p14:creationId xmlns:p14="http://schemas.microsoft.com/office/powerpoint/2010/main" val="2025519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941388" y="55562"/>
          <a:ext cx="9920576" cy="6249634"/>
        </p:xfrm>
        <a:graphic>
          <a:graphicData uri="http://schemas.openxmlformats.org/presentationml/2006/ole">
            <mc:AlternateContent xmlns:mc="http://schemas.openxmlformats.org/markup-compatibility/2006">
              <mc:Choice xmlns:v="urn:schemas-microsoft-com:vml" Requires="v">
                <p:oleObj spid="_x0000_s29754" name="Document" r:id="rId4" imgW="7028924" imgH="3967664" progId="Word.Document.12">
                  <p:embed/>
                </p:oleObj>
              </mc:Choice>
              <mc:Fallback>
                <p:oleObj name="Document" r:id="rId4" imgW="7028924" imgH="3967664" progId="Word.Document.12">
                  <p:embed/>
                  <p:pic>
                    <p:nvPicPr>
                      <p:cNvPr id="0" name=""/>
                      <p:cNvPicPr/>
                      <p:nvPr/>
                    </p:nvPicPr>
                    <p:blipFill>
                      <a:blip r:embed="rId5"/>
                      <a:stretch>
                        <a:fillRect/>
                      </a:stretch>
                    </p:blipFill>
                    <p:spPr>
                      <a:xfrm>
                        <a:off x="941388" y="55562"/>
                        <a:ext cx="9920576" cy="6249634"/>
                      </a:xfrm>
                      <a:prstGeom prst="rect">
                        <a:avLst/>
                      </a:prstGeom>
                    </p:spPr>
                  </p:pic>
                </p:oleObj>
              </mc:Fallback>
            </mc:AlternateContent>
          </a:graphicData>
        </a:graphic>
      </p:graphicFrame>
    </p:spTree>
    <p:extLst>
      <p:ext uri="{BB962C8B-B14F-4D97-AF65-F5344CB8AC3E}">
        <p14:creationId xmlns:p14="http://schemas.microsoft.com/office/powerpoint/2010/main" val="1728314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357745" y="26987"/>
          <a:ext cx="9753600" cy="6456939"/>
        </p:xfrm>
        <a:graphic>
          <a:graphicData uri="http://schemas.openxmlformats.org/presentationml/2006/ole">
            <mc:AlternateContent xmlns:mc="http://schemas.openxmlformats.org/markup-compatibility/2006">
              <mc:Choice xmlns:v="urn:schemas-microsoft-com:vml" Requires="v">
                <p:oleObj spid="_x0000_s30778" name="Document" r:id="rId4" imgW="7028924" imgH="4777464" progId="Word.Document.12">
                  <p:embed/>
                </p:oleObj>
              </mc:Choice>
              <mc:Fallback>
                <p:oleObj name="Document" r:id="rId4" imgW="7028924" imgH="4777464" progId="Word.Document.12">
                  <p:embed/>
                  <p:pic>
                    <p:nvPicPr>
                      <p:cNvPr id="0" name=""/>
                      <p:cNvPicPr/>
                      <p:nvPr/>
                    </p:nvPicPr>
                    <p:blipFill>
                      <a:blip r:embed="rId5"/>
                      <a:stretch>
                        <a:fillRect/>
                      </a:stretch>
                    </p:blipFill>
                    <p:spPr>
                      <a:xfrm>
                        <a:off x="1357745" y="26987"/>
                        <a:ext cx="9753600" cy="6456939"/>
                      </a:xfrm>
                      <a:prstGeom prst="rect">
                        <a:avLst/>
                      </a:prstGeom>
                    </p:spPr>
                  </p:pic>
                </p:oleObj>
              </mc:Fallback>
            </mc:AlternateContent>
          </a:graphicData>
        </a:graphic>
      </p:graphicFrame>
    </p:spTree>
    <p:extLst>
      <p:ext uri="{BB962C8B-B14F-4D97-AF65-F5344CB8AC3E}">
        <p14:creationId xmlns:p14="http://schemas.microsoft.com/office/powerpoint/2010/main" val="1602402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61171"/>
            <a:ext cx="10058400" cy="798480"/>
          </a:xfrm>
        </p:spPr>
        <p:txBody>
          <a:bodyPr>
            <a:normAutofit/>
          </a:bodyPr>
          <a:lstStyle/>
          <a:p>
            <a:r>
              <a:rPr lang="en-US" b="1" dirty="0" smtClean="0"/>
              <a:t>Both IEP and Evaluation Report Received</a:t>
            </a:r>
            <a:endParaRPr lang="en-US" b="1" dirty="0"/>
          </a:p>
        </p:txBody>
      </p:sp>
      <p:sp>
        <p:nvSpPr>
          <p:cNvPr id="3" name="Content Placeholder 2"/>
          <p:cNvSpPr>
            <a:spLocks noGrp="1"/>
          </p:cNvSpPr>
          <p:nvPr>
            <p:ph idx="1"/>
          </p:nvPr>
        </p:nvSpPr>
        <p:spPr>
          <a:xfrm>
            <a:off x="1097280" y="512618"/>
            <a:ext cx="10058400" cy="5791201"/>
          </a:xfrm>
        </p:spPr>
        <p:txBody>
          <a:bodyPr>
            <a:normAutofit fontScale="47500" lnSpcReduction="20000"/>
          </a:bodyPr>
          <a:lstStyle/>
          <a:p>
            <a:r>
              <a:rPr lang="en-US" sz="3500" dirty="0" smtClean="0">
                <a:latin typeface="TwCenMT-Regular"/>
              </a:rPr>
              <a:t>Is </a:t>
            </a:r>
            <a:r>
              <a:rPr lang="en-US" sz="3500" dirty="0">
                <a:latin typeface="TwCenMT-Regular"/>
              </a:rPr>
              <a:t>the evaluation report compliant and does it contain all</a:t>
            </a:r>
          </a:p>
          <a:p>
            <a:r>
              <a:rPr lang="en-US" sz="3500" dirty="0">
                <a:latin typeface="TwCenMT-Regular"/>
              </a:rPr>
              <a:t>information to determine eligibility in </a:t>
            </a:r>
            <a:r>
              <a:rPr lang="en-US" sz="3500" dirty="0" smtClean="0">
                <a:latin typeface="TwCenMT-Regular"/>
              </a:rPr>
              <a:t>Missouri?</a:t>
            </a:r>
          </a:p>
          <a:p>
            <a:endParaRPr lang="en-US" b="1" dirty="0" smtClean="0">
              <a:latin typeface="TwCenMT-Regular"/>
            </a:endParaRPr>
          </a:p>
          <a:p>
            <a:r>
              <a:rPr lang="en-US" sz="3000" b="1" dirty="0" smtClean="0">
                <a:solidFill>
                  <a:srgbClr val="000000">
                    <a:lumMod val="75000"/>
                    <a:lumOff val="25000"/>
                  </a:srgbClr>
                </a:solidFill>
                <a:latin typeface="TwCenMT-Regular"/>
              </a:rPr>
              <a:t>(NO)    REJECT                                                         (YES)  ACCEPT</a:t>
            </a:r>
            <a:endParaRPr lang="en-US" b="1" dirty="0" smtClean="0">
              <a:latin typeface="TwCenMT-Regular"/>
            </a:endParaRPr>
          </a:p>
          <a:p>
            <a:r>
              <a:rPr lang="en-US" sz="2900" b="1" dirty="0" smtClean="0">
                <a:latin typeface="TwCenMT-Regular"/>
              </a:rPr>
              <a:t>                                                                       </a:t>
            </a:r>
            <a:r>
              <a:rPr lang="en-US" sz="3400" dirty="0" smtClean="0"/>
              <a:t>Is the IEP compliant and can it be</a:t>
            </a:r>
          </a:p>
          <a:p>
            <a:r>
              <a:rPr lang="en-US" sz="3000" dirty="0" smtClean="0"/>
              <a:t>                                                                                </a:t>
            </a:r>
            <a:r>
              <a:rPr lang="en-US" sz="3400" dirty="0" smtClean="0"/>
              <a:t>Implemented as written without any revisions?</a:t>
            </a:r>
          </a:p>
          <a:p>
            <a:r>
              <a:rPr lang="en-US" sz="3000" dirty="0" smtClean="0"/>
              <a:t>                                                                                                                                       </a:t>
            </a:r>
          </a:p>
          <a:p>
            <a:pPr marL="0" indent="0">
              <a:buNone/>
            </a:pPr>
            <a:r>
              <a:rPr lang="en-US" sz="3000" b="1" dirty="0" smtClean="0">
                <a:latin typeface="TwCenMT-Regular"/>
              </a:rPr>
              <a:t>                                                                                    (NO)   REJECT                                            </a:t>
            </a:r>
          </a:p>
          <a:p>
            <a:r>
              <a:rPr lang="en-US" sz="2900" b="1" dirty="0" smtClean="0"/>
              <a:t>In-State</a:t>
            </a:r>
            <a:r>
              <a:rPr lang="en-US" sz="2900" b="1" dirty="0"/>
              <a:t>:</a:t>
            </a:r>
          </a:p>
          <a:p>
            <a:r>
              <a:rPr lang="en-US" sz="2500" dirty="0" smtClean="0"/>
              <a:t>Initiate reevaluation                                                                                                                                                                            </a:t>
            </a:r>
            <a:r>
              <a:rPr lang="en-US" sz="2500" b="1" dirty="0" smtClean="0"/>
              <a:t>                                               </a:t>
            </a:r>
          </a:p>
          <a:p>
            <a:r>
              <a:rPr lang="en-US" sz="2500" dirty="0" smtClean="0"/>
              <a:t>Must </a:t>
            </a:r>
            <a:r>
              <a:rPr lang="en-US" sz="2500" dirty="0"/>
              <a:t>provide </a:t>
            </a:r>
            <a:r>
              <a:rPr lang="en-US" sz="2500" dirty="0" smtClean="0"/>
              <a:t>comparable							</a:t>
            </a:r>
            <a:endParaRPr lang="en-US" sz="2500" dirty="0"/>
          </a:p>
          <a:p>
            <a:r>
              <a:rPr lang="en-US" sz="2500" dirty="0"/>
              <a:t>services until eligibility </a:t>
            </a:r>
            <a:r>
              <a:rPr lang="en-US" sz="2500" dirty="0" smtClean="0"/>
              <a:t>is                                                                    Develop  new annual IEP                  </a:t>
            </a:r>
            <a:endParaRPr lang="en-US" sz="2500" dirty="0"/>
          </a:p>
          <a:p>
            <a:r>
              <a:rPr lang="en-US" sz="2500" dirty="0" smtClean="0"/>
              <a:t>Determined                                                                                           Must provide comparable services</a:t>
            </a:r>
          </a:p>
          <a:p>
            <a:r>
              <a:rPr lang="en-US" sz="2900" b="1" dirty="0"/>
              <a:t>Out-of-State</a:t>
            </a:r>
            <a:r>
              <a:rPr lang="en-US" sz="2900" b="1" dirty="0" smtClean="0"/>
              <a:t>:                                                                          </a:t>
            </a:r>
            <a:r>
              <a:rPr lang="en-US" sz="2500" b="1" dirty="0" smtClean="0"/>
              <a:t>if delay in developing new IEP</a:t>
            </a:r>
            <a:endParaRPr lang="en-US" sz="2500" b="1" dirty="0"/>
          </a:p>
          <a:p>
            <a:r>
              <a:rPr lang="en-US" sz="2500" b="1" dirty="0"/>
              <a:t>Initiate initial evaluation</a:t>
            </a:r>
          </a:p>
          <a:p>
            <a:r>
              <a:rPr lang="en-US" sz="2500" b="1" dirty="0"/>
              <a:t>May provide </a:t>
            </a:r>
            <a:r>
              <a:rPr lang="en-US" sz="2500" b="1" dirty="0" smtClean="0"/>
              <a:t>comparable                                                                </a:t>
            </a:r>
            <a:r>
              <a:rPr lang="en-US" sz="3800" b="1" dirty="0" smtClean="0">
                <a:latin typeface="Tw Cen MT" panose="020B0602020104020603" pitchFamily="34" charset="0"/>
              </a:rPr>
              <a:t>(YES)  ACCEPT</a:t>
            </a:r>
            <a:r>
              <a:rPr lang="en-US" sz="3800" b="1" dirty="0" smtClean="0"/>
              <a:t>                          </a:t>
            </a:r>
            <a:r>
              <a:rPr lang="en-US" sz="3800" dirty="0" smtClean="0"/>
              <a:t>Implement IEP as written</a:t>
            </a:r>
            <a:endParaRPr lang="en-US" sz="3800" dirty="0"/>
          </a:p>
          <a:p>
            <a:r>
              <a:rPr lang="en-US" sz="2500" b="1" dirty="0"/>
              <a:t>services until eligibility is</a:t>
            </a:r>
          </a:p>
          <a:p>
            <a:r>
              <a:rPr lang="en-US" sz="2500" b="1" dirty="0"/>
              <a:t>determined</a:t>
            </a:r>
            <a:endParaRPr lang="en-US" sz="2500" b="1" dirty="0" smtClean="0">
              <a:latin typeface="TwCenMT-Regular"/>
            </a:endParaRPr>
          </a:p>
        </p:txBody>
      </p:sp>
      <p:sp>
        <p:nvSpPr>
          <p:cNvPr id="6" name="Text Placeholder 5"/>
          <p:cNvSpPr>
            <a:spLocks noGrp="1"/>
          </p:cNvSpPr>
          <p:nvPr>
            <p:ph type="body" idx="4294967295"/>
          </p:nvPr>
        </p:nvSpPr>
        <p:spPr>
          <a:xfrm flipV="1">
            <a:off x="0" y="1690255"/>
            <a:ext cx="4135581" cy="46470"/>
          </a:xfrm>
        </p:spPr>
        <p:txBody>
          <a:bodyPr>
            <a:normAutofit fontScale="25000" lnSpcReduction="20000"/>
          </a:bodyPr>
          <a:lstStyle/>
          <a:p>
            <a:pPr marL="91440" lvl="0" indent="-91440">
              <a:buClr>
                <a:srgbClr val="E48312"/>
              </a:buClr>
              <a:buFont typeface="Calibri" panose="020F0502020204030204" pitchFamily="34" charset="0"/>
              <a:buChar char=" "/>
            </a:pPr>
            <a:endParaRPr lang="en-US" sz="1500" b="1" cap="none" dirty="0" smtClean="0">
              <a:solidFill>
                <a:srgbClr val="000000">
                  <a:lumMod val="75000"/>
                  <a:lumOff val="25000"/>
                </a:srgbClr>
              </a:solidFill>
              <a:latin typeface="TwCenMT-Regular"/>
            </a:endParaRPr>
          </a:p>
          <a:p>
            <a:pPr marL="91440" lvl="0" indent="-91440">
              <a:buClr>
                <a:srgbClr val="E48312"/>
              </a:buClr>
              <a:buFont typeface="Calibri" panose="020F0502020204030204" pitchFamily="34" charset="0"/>
              <a:buChar char=" "/>
            </a:pPr>
            <a:endParaRPr lang="en-US" sz="1500" b="1" cap="none" dirty="0" smtClean="0">
              <a:solidFill>
                <a:srgbClr val="000000">
                  <a:lumMod val="75000"/>
                  <a:lumOff val="25000"/>
                </a:srgbClr>
              </a:solidFill>
              <a:latin typeface="TwCenMT-Regular"/>
            </a:endParaRPr>
          </a:p>
          <a:p>
            <a:r>
              <a:rPr lang="en-US" dirty="0" smtClean="0"/>
              <a:t>                   </a:t>
            </a:r>
            <a:r>
              <a:rPr lang="en-US" b="1" dirty="0" smtClean="0"/>
              <a:t>                </a:t>
            </a:r>
            <a:r>
              <a:rPr lang="en-US" dirty="0" smtClean="0"/>
              <a:t>                                </a:t>
            </a:r>
            <a:endParaRPr lang="en-US" dirty="0"/>
          </a:p>
        </p:txBody>
      </p:sp>
      <p:sp>
        <p:nvSpPr>
          <p:cNvPr id="4" name="Down Arrow 3"/>
          <p:cNvSpPr/>
          <p:nvPr/>
        </p:nvSpPr>
        <p:spPr>
          <a:xfrm>
            <a:off x="1546513" y="1825510"/>
            <a:ext cx="396240" cy="9747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730240" y="3182882"/>
            <a:ext cx="396240" cy="7966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446172" y="5297518"/>
            <a:ext cx="1000994" cy="36022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1097280" y="498763"/>
            <a:ext cx="5691447" cy="88160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1097280" y="2914361"/>
            <a:ext cx="2255520" cy="338945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p:cNvSpPr/>
          <p:nvPr/>
        </p:nvSpPr>
        <p:spPr>
          <a:xfrm>
            <a:off x="4294908" y="1785938"/>
            <a:ext cx="4031673" cy="88944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p:cNvSpPr/>
          <p:nvPr/>
        </p:nvSpPr>
        <p:spPr>
          <a:xfrm>
            <a:off x="4450081" y="4073236"/>
            <a:ext cx="3225338" cy="90054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p:cNvSpPr/>
          <p:nvPr/>
        </p:nvSpPr>
        <p:spPr>
          <a:xfrm>
            <a:off x="7675418" y="5283664"/>
            <a:ext cx="2590800" cy="37407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576299" y="1133429"/>
            <a:ext cx="168334" cy="36659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342310" y="1109457"/>
            <a:ext cx="168334" cy="36659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59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457200"/>
            <a:ext cx="10058400" cy="3075709"/>
          </a:xfrm>
        </p:spPr>
        <p:txBody>
          <a:bodyPr>
            <a:normAutofit fontScale="90000"/>
          </a:bodyPr>
          <a:lstStyle/>
          <a:p>
            <a:pPr algn="ctr"/>
            <a:r>
              <a:rPr lang="en-US" dirty="0"/>
              <a:t/>
            </a:r>
            <a:br>
              <a:rPr lang="en-US" dirty="0"/>
            </a:br>
            <a:r>
              <a:rPr lang="en-US" sz="9600" dirty="0" smtClean="0"/>
              <a:t>   </a:t>
            </a:r>
            <a:r>
              <a:rPr lang="en-US" sz="10700" dirty="0">
                <a:solidFill>
                  <a:schemeClr val="tx1"/>
                </a:solidFill>
              </a:rPr>
              <a:t>TRANSFER </a:t>
            </a:r>
            <a:r>
              <a:rPr lang="en-US" sz="10700" dirty="0" smtClean="0">
                <a:solidFill>
                  <a:schemeClr val="tx1"/>
                </a:solidFill>
              </a:rPr>
              <a:t>DOCUMENTATION</a:t>
            </a:r>
            <a:endParaRPr lang="en-US" sz="10700" dirty="0">
              <a:solidFill>
                <a:schemeClr val="tx1"/>
              </a:solidFill>
            </a:endParaRPr>
          </a:p>
        </p:txBody>
      </p:sp>
    </p:spTree>
    <p:extLst>
      <p:ext uri="{BB962C8B-B14F-4D97-AF65-F5344CB8AC3E}">
        <p14:creationId xmlns:p14="http://schemas.microsoft.com/office/powerpoint/2010/main" val="890533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678872" y="103281"/>
          <a:ext cx="9850583" cy="6117410"/>
        </p:xfrm>
        <a:graphic>
          <a:graphicData uri="http://schemas.openxmlformats.org/presentationml/2006/ole">
            <mc:AlternateContent xmlns:mc="http://schemas.openxmlformats.org/markup-compatibility/2006">
              <mc:Choice xmlns:v="urn:schemas-microsoft-com:vml" Requires="v">
                <p:oleObj spid="_x0000_s31802" name="Document" r:id="rId4" imgW="6872357" imgH="4109829" progId="Word.Document.12">
                  <p:embed/>
                </p:oleObj>
              </mc:Choice>
              <mc:Fallback>
                <p:oleObj name="Document" r:id="rId4" imgW="6872357" imgH="4109829" progId="Word.Document.12">
                  <p:embed/>
                  <p:pic>
                    <p:nvPicPr>
                      <p:cNvPr id="0" name=""/>
                      <p:cNvPicPr/>
                      <p:nvPr/>
                    </p:nvPicPr>
                    <p:blipFill>
                      <a:blip r:embed="rId5"/>
                      <a:stretch>
                        <a:fillRect/>
                      </a:stretch>
                    </p:blipFill>
                    <p:spPr>
                      <a:xfrm>
                        <a:off x="678872" y="103281"/>
                        <a:ext cx="9850583" cy="6117410"/>
                      </a:xfrm>
                      <a:prstGeom prst="rect">
                        <a:avLst/>
                      </a:prstGeom>
                    </p:spPr>
                  </p:pic>
                </p:oleObj>
              </mc:Fallback>
            </mc:AlternateContent>
          </a:graphicData>
        </a:graphic>
      </p:graphicFrame>
    </p:spTree>
    <p:extLst>
      <p:ext uri="{BB962C8B-B14F-4D97-AF65-F5344CB8AC3E}">
        <p14:creationId xmlns:p14="http://schemas.microsoft.com/office/powerpoint/2010/main" val="2842391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349245" y="290945"/>
          <a:ext cx="10789811" cy="5902037"/>
        </p:xfrm>
        <a:graphic>
          <a:graphicData uri="http://schemas.openxmlformats.org/presentationml/2006/ole">
            <mc:AlternateContent xmlns:mc="http://schemas.openxmlformats.org/markup-compatibility/2006">
              <mc:Choice xmlns:v="urn:schemas-microsoft-com:vml" Requires="v">
                <p:oleObj spid="_x0000_s32826" name="Document" r:id="rId4" imgW="6933324" imgH="3411601" progId="Word.Document.12">
                  <p:embed/>
                </p:oleObj>
              </mc:Choice>
              <mc:Fallback>
                <p:oleObj name="Document" r:id="rId4" imgW="6933324" imgH="3411601" progId="Word.Document.12">
                  <p:embed/>
                  <p:pic>
                    <p:nvPicPr>
                      <p:cNvPr id="0" name=""/>
                      <p:cNvPicPr/>
                      <p:nvPr/>
                    </p:nvPicPr>
                    <p:blipFill>
                      <a:blip r:embed="rId5"/>
                      <a:stretch>
                        <a:fillRect/>
                      </a:stretch>
                    </p:blipFill>
                    <p:spPr>
                      <a:xfrm>
                        <a:off x="349245" y="290945"/>
                        <a:ext cx="10789811" cy="5902037"/>
                      </a:xfrm>
                      <a:prstGeom prst="rect">
                        <a:avLst/>
                      </a:prstGeom>
                    </p:spPr>
                  </p:pic>
                </p:oleObj>
              </mc:Fallback>
            </mc:AlternateContent>
          </a:graphicData>
        </a:graphic>
      </p:graphicFrame>
    </p:spTree>
    <p:extLst>
      <p:ext uri="{BB962C8B-B14F-4D97-AF65-F5344CB8AC3E}">
        <p14:creationId xmlns:p14="http://schemas.microsoft.com/office/powerpoint/2010/main" val="2754462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750248" y="125412"/>
          <a:ext cx="10535366" cy="6219969"/>
        </p:xfrm>
        <a:graphic>
          <a:graphicData uri="http://schemas.openxmlformats.org/presentationml/2006/ole">
            <mc:AlternateContent xmlns:mc="http://schemas.openxmlformats.org/markup-compatibility/2006">
              <mc:Choice xmlns:v="urn:schemas-microsoft-com:vml" Requires="v">
                <p:oleObj spid="_x0000_s33850" name="Document" r:id="rId4" imgW="6891476" imgH="3986379" progId="Word.Document.12">
                  <p:embed/>
                </p:oleObj>
              </mc:Choice>
              <mc:Fallback>
                <p:oleObj name="Document" r:id="rId4" imgW="6891476" imgH="3986379" progId="Word.Document.12">
                  <p:embed/>
                  <p:pic>
                    <p:nvPicPr>
                      <p:cNvPr id="0" name=""/>
                      <p:cNvPicPr/>
                      <p:nvPr/>
                    </p:nvPicPr>
                    <p:blipFill>
                      <a:blip r:embed="rId5"/>
                      <a:stretch>
                        <a:fillRect/>
                      </a:stretch>
                    </p:blipFill>
                    <p:spPr>
                      <a:xfrm>
                        <a:off x="750248" y="125412"/>
                        <a:ext cx="10535366" cy="6219969"/>
                      </a:xfrm>
                      <a:prstGeom prst="rect">
                        <a:avLst/>
                      </a:prstGeom>
                    </p:spPr>
                  </p:pic>
                </p:oleObj>
              </mc:Fallback>
            </mc:AlternateContent>
          </a:graphicData>
        </a:graphic>
      </p:graphicFrame>
    </p:spTree>
    <p:extLst>
      <p:ext uri="{BB962C8B-B14F-4D97-AF65-F5344CB8AC3E}">
        <p14:creationId xmlns:p14="http://schemas.microsoft.com/office/powerpoint/2010/main" val="957959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10002" y="193964"/>
          <a:ext cx="11601546" cy="6054437"/>
        </p:xfrm>
        <a:graphic>
          <a:graphicData uri="http://schemas.openxmlformats.org/presentationml/2006/ole">
            <mc:AlternateContent xmlns:mc="http://schemas.openxmlformats.org/markup-compatibility/2006">
              <mc:Choice xmlns:v="urn:schemas-microsoft-com:vml" Requires="v">
                <p:oleObj spid="_x0000_s34874" name="Document" r:id="rId4" imgW="6881736" imgH="2688538" progId="Word.Document.12">
                  <p:embed/>
                </p:oleObj>
              </mc:Choice>
              <mc:Fallback>
                <p:oleObj name="Document" r:id="rId4" imgW="6881736" imgH="2688538" progId="Word.Document.12">
                  <p:embed/>
                  <p:pic>
                    <p:nvPicPr>
                      <p:cNvPr id="0" name=""/>
                      <p:cNvPicPr/>
                      <p:nvPr/>
                    </p:nvPicPr>
                    <p:blipFill>
                      <a:blip r:embed="rId5"/>
                      <a:stretch>
                        <a:fillRect/>
                      </a:stretch>
                    </p:blipFill>
                    <p:spPr>
                      <a:xfrm>
                        <a:off x="310002" y="193964"/>
                        <a:ext cx="11601546" cy="6054437"/>
                      </a:xfrm>
                      <a:prstGeom prst="rect">
                        <a:avLst/>
                      </a:prstGeom>
                    </p:spPr>
                  </p:pic>
                </p:oleObj>
              </mc:Fallback>
            </mc:AlternateContent>
          </a:graphicData>
        </a:graphic>
      </p:graphicFrame>
    </p:spTree>
    <p:extLst>
      <p:ext uri="{BB962C8B-B14F-4D97-AF65-F5344CB8AC3E}">
        <p14:creationId xmlns:p14="http://schemas.microsoft.com/office/powerpoint/2010/main" val="3245134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800" b="1" dirty="0">
                <a:latin typeface="Times New Roman" panose="02020603050405020304" pitchFamily="18" charset="0"/>
                <a:ea typeface="Times New Roman" panose="02020603050405020304" pitchFamily="18" charset="0"/>
              </a:rPr>
              <a:t>Interview </a:t>
            </a:r>
            <a:r>
              <a:rPr lang="en-US" sz="2800" b="1" dirty="0" smtClean="0">
                <a:latin typeface="Times New Roman" panose="02020603050405020304" pitchFamily="18" charset="0"/>
                <a:ea typeface="Times New Roman" panose="02020603050405020304" pitchFamily="18" charset="0"/>
              </a:rPr>
              <a:t>with </a:t>
            </a:r>
            <a:r>
              <a:rPr lang="en-US" sz="2800" b="1" dirty="0">
                <a:latin typeface="Times New Roman" panose="02020603050405020304" pitchFamily="18" charset="0"/>
                <a:ea typeface="Times New Roman" panose="02020603050405020304" pitchFamily="18" charset="0"/>
              </a:rPr>
              <a:t>Parent/Guardian/Student (18+) </a:t>
            </a:r>
            <a:endParaRPr lang="en-US" sz="2800" b="1" dirty="0" smtClean="0">
              <a:latin typeface="Times New Roman" panose="02020603050405020304" pitchFamily="18" charset="0"/>
              <a:ea typeface="Times New Roman" panose="02020603050405020304" pitchFamily="18" charset="0"/>
            </a:endParaRPr>
          </a:p>
          <a:p>
            <a:pPr marL="0" indent="0">
              <a:buNone/>
            </a:pPr>
            <a:endParaRPr lang="en-US" sz="2800" b="1" dirty="0" smtClean="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Interview with LEA Staff Person from Sending District (e.g. counselor, process coordinator, </a:t>
            </a:r>
            <a:r>
              <a:rPr lang="en-US" sz="2800" b="1" dirty="0" smtClean="0">
                <a:latin typeface="Times New Roman" panose="02020603050405020304" pitchFamily="18" charset="0"/>
                <a:cs typeface="Times New Roman" panose="02020603050405020304" pitchFamily="18" charset="0"/>
              </a:rPr>
              <a:t>sped </a:t>
            </a:r>
            <a:r>
              <a:rPr lang="en-US" sz="2800" b="1" dirty="0">
                <a:latin typeface="Times New Roman" panose="02020603050405020304" pitchFamily="18" charset="0"/>
                <a:cs typeface="Times New Roman" panose="02020603050405020304" pitchFamily="18" charset="0"/>
              </a:rPr>
              <a:t>director, sped teacher, etc</a:t>
            </a:r>
            <a:r>
              <a:rPr lang="en-US" sz="2800" b="1" dirty="0" smtClean="0">
                <a:latin typeface="Times New Roman" panose="02020603050405020304" pitchFamily="18" charset="0"/>
                <a:cs typeface="Times New Roman" panose="02020603050405020304" pitchFamily="18" charset="0"/>
              </a:rPr>
              <a:t>.)</a:t>
            </a:r>
          </a:p>
          <a:p>
            <a:pPr marL="0" indent="0">
              <a:buNone/>
            </a:pPr>
            <a:endParaRPr lang="en-US"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Comparable Services Documentation Form</a:t>
            </a:r>
          </a:p>
          <a:p>
            <a:r>
              <a:rPr lang="en-US" b="1" i="1" dirty="0">
                <a:latin typeface="Times New Roman" panose="02020603050405020304" pitchFamily="18" charset="0"/>
                <a:cs typeface="Times New Roman" panose="02020603050405020304" pitchFamily="18" charset="0"/>
              </a:rPr>
              <a:t>(To be used in conjunction with Section 3, 4 or 5 of the Transfer Documentation Form) </a:t>
            </a:r>
          </a:p>
          <a:p>
            <a:pPr marL="0" indent="0">
              <a:buNone/>
            </a:pPr>
            <a:endParaRPr lang="en-US"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b="1"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760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12192000" cy="627062"/>
          </a:xfrm>
        </p:spPr>
        <p:txBody>
          <a:bodyPr>
            <a:noAutofit/>
          </a:bodyPr>
          <a:lstStyle/>
          <a:p>
            <a:r>
              <a:rPr lang="en-US" sz="4400" b="1" dirty="0"/>
              <a:t>When are interviews required in the transfer </a:t>
            </a:r>
            <a:r>
              <a:rPr lang="en-US" sz="4400" b="1" dirty="0" smtClean="0"/>
              <a:t>process? </a:t>
            </a:r>
            <a:endParaRPr lang="en-US" sz="4400" b="1" dirty="0"/>
          </a:p>
        </p:txBody>
      </p:sp>
      <p:sp>
        <p:nvSpPr>
          <p:cNvPr id="3" name="Content Placeholder 2"/>
          <p:cNvSpPr>
            <a:spLocks noGrp="1"/>
          </p:cNvSpPr>
          <p:nvPr>
            <p:ph idx="4294967295"/>
          </p:nvPr>
        </p:nvSpPr>
        <p:spPr>
          <a:xfrm>
            <a:off x="204952" y="1103586"/>
            <a:ext cx="11987048" cy="5234152"/>
          </a:xfrm>
        </p:spPr>
        <p:txBody>
          <a:bodyPr>
            <a:noAutofit/>
          </a:bodyPr>
          <a:lstStyle/>
          <a:p>
            <a:pPr>
              <a:buFont typeface="Wingdings" panose="05000000000000000000" pitchFamily="2" charset="2"/>
              <a:buChar char="q"/>
            </a:pPr>
            <a:r>
              <a:rPr lang="en-US" sz="3600" dirty="0"/>
              <a:t>Interviews with the sending school district would be required </a:t>
            </a:r>
            <a:endParaRPr lang="en-US" sz="3600" dirty="0" smtClean="0"/>
          </a:p>
          <a:p>
            <a:pPr marL="0" indent="0">
              <a:buNone/>
            </a:pPr>
            <a:r>
              <a:rPr lang="en-US" sz="3600" dirty="0"/>
              <a:t> </a:t>
            </a:r>
            <a:r>
              <a:rPr lang="en-US" sz="3600" dirty="0" smtClean="0"/>
              <a:t>   in </a:t>
            </a:r>
            <a:r>
              <a:rPr lang="en-US" sz="3600" b="1" u="sng" dirty="0">
                <a:solidFill>
                  <a:srgbClr val="FF0000"/>
                </a:solidFill>
              </a:rPr>
              <a:t>all</a:t>
            </a:r>
            <a:r>
              <a:rPr lang="en-US" sz="3600" dirty="0"/>
              <a:t> </a:t>
            </a:r>
            <a:r>
              <a:rPr lang="en-US" sz="3600" dirty="0" smtClean="0"/>
              <a:t>situations</a:t>
            </a:r>
          </a:p>
          <a:p>
            <a:pPr lvl="2">
              <a:buFont typeface="Arial" panose="020B0604020202020204" pitchFamily="34" charset="0"/>
              <a:buChar char="•"/>
            </a:pPr>
            <a:r>
              <a:rPr lang="en-US" sz="3200" dirty="0" smtClean="0"/>
              <a:t>Document the conversation on the “</a:t>
            </a:r>
            <a:r>
              <a:rPr lang="en-US" sz="3200" i="1" dirty="0" smtClean="0"/>
              <a:t>Interview Information Documentation Form”</a:t>
            </a:r>
          </a:p>
          <a:p>
            <a:r>
              <a:rPr lang="en-US" sz="3600" dirty="0"/>
              <a:t> </a:t>
            </a:r>
          </a:p>
        </p:txBody>
      </p:sp>
    </p:spTree>
    <p:extLst>
      <p:ext uri="{BB962C8B-B14F-4D97-AF65-F5344CB8AC3E}">
        <p14:creationId xmlns:p14="http://schemas.microsoft.com/office/powerpoint/2010/main" val="3097164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87338"/>
            <a:ext cx="11457709" cy="4852221"/>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Once the appropriate information has been entered in the Transfer Documentation Band:</a:t>
            </a:r>
            <a:br>
              <a:rPr lang="en-US" dirty="0" smtClean="0"/>
            </a:br>
            <a:r>
              <a:rPr lang="en-US" u="sng" dirty="0" smtClean="0"/>
              <a:t/>
            </a:r>
            <a:br>
              <a:rPr lang="en-US" u="sng" dirty="0" smtClean="0"/>
            </a:br>
            <a:r>
              <a:rPr lang="en-US" dirty="0" smtClean="0"/>
              <a:t>	-  The school psych enters accepted evaluations  </a:t>
            </a:r>
            <a:br>
              <a:rPr lang="en-US" dirty="0" smtClean="0"/>
            </a:br>
            <a:r>
              <a:rPr lang="en-US" dirty="0"/>
              <a:t>	</a:t>
            </a:r>
            <a:r>
              <a:rPr lang="en-US" dirty="0" smtClean="0"/>
              <a:t>-  The case manager enters the accepted IEP  </a:t>
            </a:r>
            <a:br>
              <a:rPr lang="en-US" dirty="0" smtClean="0"/>
            </a:br>
            <a:r>
              <a:rPr lang="en-US" dirty="0"/>
              <a:t/>
            </a:r>
            <a:br>
              <a:rPr lang="en-US" dirty="0"/>
            </a:br>
            <a:r>
              <a:rPr lang="en-US" dirty="0"/>
              <a:t/>
            </a:r>
            <a:br>
              <a:rPr lang="en-US" dirty="0"/>
            </a:br>
            <a:r>
              <a:rPr lang="en-US" sz="4000" dirty="0" smtClean="0"/>
              <a:t>This will populate the Current Special Education Summary in SIS</a:t>
            </a:r>
            <a:br>
              <a:rPr lang="en-US" sz="4000" dirty="0" smtClean="0"/>
            </a:br>
            <a:endParaRPr lang="en-US" sz="4000" dirty="0"/>
          </a:p>
        </p:txBody>
      </p:sp>
    </p:spTree>
    <p:extLst>
      <p:ext uri="{BB962C8B-B14F-4D97-AF65-F5344CB8AC3E}">
        <p14:creationId xmlns:p14="http://schemas.microsoft.com/office/powerpoint/2010/main" val="2460742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2401"/>
            <a:ext cx="10058400" cy="1584960"/>
          </a:xfrm>
        </p:spPr>
        <p:txBody>
          <a:bodyPr/>
          <a:lstStyle/>
          <a:p>
            <a:pPr algn="ctr"/>
            <a:r>
              <a:rPr lang="en-US" b="1" dirty="0"/>
              <a:t>Evaluation Band</a:t>
            </a:r>
          </a:p>
        </p:txBody>
      </p:sp>
      <p:sp>
        <p:nvSpPr>
          <p:cNvPr id="3" name="Content Placeholder 2"/>
          <p:cNvSpPr>
            <a:spLocks noGrp="1"/>
          </p:cNvSpPr>
          <p:nvPr>
            <p:ph idx="1"/>
          </p:nvPr>
        </p:nvSpPr>
        <p:spPr>
          <a:xfrm>
            <a:off x="236483" y="1546189"/>
            <a:ext cx="11955517" cy="3214997"/>
          </a:xfrm>
        </p:spPr>
        <p:txBody>
          <a:bodyPr>
            <a:normAutofit/>
          </a:bodyPr>
          <a:lstStyle/>
          <a:p>
            <a:endParaRPr lang="en-US" sz="3600" dirty="0" smtClean="0"/>
          </a:p>
          <a:p>
            <a:r>
              <a:rPr lang="en-US" sz="3600" dirty="0" smtClean="0"/>
              <a:t>The Psychological Examiner/Psychologist must enter the evaluation information.  This will show the </a:t>
            </a:r>
            <a:r>
              <a:rPr lang="en-US" sz="3600" dirty="0"/>
              <a:t>child has a </a:t>
            </a:r>
            <a:r>
              <a:rPr lang="en-US" sz="3600" dirty="0" smtClean="0"/>
              <a:t>current identification. </a:t>
            </a:r>
            <a:endParaRPr lang="en-US" sz="3600" dirty="0"/>
          </a:p>
        </p:txBody>
      </p:sp>
    </p:spTree>
    <p:extLst>
      <p:ext uri="{BB962C8B-B14F-4D97-AF65-F5344CB8AC3E}">
        <p14:creationId xmlns:p14="http://schemas.microsoft.com/office/powerpoint/2010/main" val="22985153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2910" y="-178675"/>
            <a:ext cx="10058400" cy="698938"/>
          </a:xfrm>
        </p:spPr>
        <p:txBody>
          <a:bodyPr>
            <a:normAutofit fontScale="90000"/>
          </a:bodyPr>
          <a:lstStyle/>
          <a:p>
            <a:pPr algn="ctr"/>
            <a:r>
              <a:rPr lang="en-US" b="1" dirty="0" smtClean="0"/>
              <a:t>IEP </a:t>
            </a:r>
            <a:r>
              <a:rPr lang="en-US" b="1" dirty="0"/>
              <a:t>Band</a:t>
            </a:r>
          </a:p>
        </p:txBody>
      </p:sp>
      <p:sp>
        <p:nvSpPr>
          <p:cNvPr id="3" name="Content Placeholder 2"/>
          <p:cNvSpPr>
            <a:spLocks noGrp="1"/>
          </p:cNvSpPr>
          <p:nvPr>
            <p:ph idx="4294967295"/>
          </p:nvPr>
        </p:nvSpPr>
        <p:spPr>
          <a:xfrm>
            <a:off x="220717" y="599091"/>
            <a:ext cx="11971283" cy="5269898"/>
          </a:xfrm>
        </p:spPr>
        <p:txBody>
          <a:bodyPr>
            <a:normAutofit fontScale="77500" lnSpcReduction="20000"/>
          </a:bodyPr>
          <a:lstStyle/>
          <a:p>
            <a:pPr marL="0" indent="0">
              <a:buNone/>
            </a:pPr>
            <a:r>
              <a:rPr lang="en-US" sz="3600" dirty="0" smtClean="0"/>
              <a:t>The </a:t>
            </a:r>
            <a:r>
              <a:rPr lang="en-US" sz="3600" dirty="0"/>
              <a:t>case </a:t>
            </a:r>
            <a:r>
              <a:rPr lang="en-US" sz="3600" dirty="0" smtClean="0"/>
              <a:t>manager will </a:t>
            </a:r>
            <a:r>
              <a:rPr lang="en-US" sz="3600" dirty="0"/>
              <a:t>need to </a:t>
            </a:r>
            <a:r>
              <a:rPr lang="en-US" sz="3600" dirty="0" smtClean="0"/>
              <a:t>open a Working Draft and </a:t>
            </a:r>
            <a:r>
              <a:rPr lang="en-US" sz="3600" dirty="0"/>
              <a:t>enter the following information:</a:t>
            </a:r>
          </a:p>
          <a:p>
            <a:r>
              <a:rPr lang="en-US" sz="3600" dirty="0"/>
              <a:t>•	Special Education Abstract </a:t>
            </a:r>
            <a:r>
              <a:rPr lang="en-US" sz="3600" dirty="0" smtClean="0"/>
              <a:t>page</a:t>
            </a:r>
          </a:p>
          <a:p>
            <a:pPr lvl="2"/>
            <a:r>
              <a:rPr lang="en-US" sz="3000" dirty="0" smtClean="0"/>
              <a:t>IEP Date</a:t>
            </a:r>
          </a:p>
          <a:p>
            <a:pPr lvl="2"/>
            <a:r>
              <a:rPr lang="en-US" sz="3000" dirty="0" smtClean="0"/>
              <a:t>Next IEP Date</a:t>
            </a:r>
          </a:p>
          <a:p>
            <a:pPr lvl="2"/>
            <a:r>
              <a:rPr lang="en-US" sz="3000" dirty="0" smtClean="0"/>
              <a:t>Initiation Date</a:t>
            </a:r>
            <a:endParaRPr lang="en-US" sz="3000" dirty="0"/>
          </a:p>
          <a:p>
            <a:r>
              <a:rPr lang="en-US" sz="3600" dirty="0"/>
              <a:t>•	State and Federal Requirements (if MAP-A, ESY eligible)</a:t>
            </a:r>
          </a:p>
          <a:p>
            <a:r>
              <a:rPr lang="en-US" sz="3600" dirty="0"/>
              <a:t>•	Services Summary page</a:t>
            </a:r>
          </a:p>
          <a:p>
            <a:r>
              <a:rPr lang="en-US" sz="3600" dirty="0"/>
              <a:t>•	Transportation page</a:t>
            </a:r>
          </a:p>
          <a:p>
            <a:r>
              <a:rPr lang="en-US" sz="3600" dirty="0"/>
              <a:t>•	Placement</a:t>
            </a:r>
          </a:p>
          <a:p>
            <a:r>
              <a:rPr lang="en-US" sz="3600" dirty="0"/>
              <a:t>•	MAP-A </a:t>
            </a:r>
            <a:r>
              <a:rPr lang="en-US" sz="3600" dirty="0" smtClean="0"/>
              <a:t>(if Applicable)</a:t>
            </a:r>
            <a:endParaRPr lang="en-US" sz="3600" dirty="0"/>
          </a:p>
          <a:p>
            <a:r>
              <a:rPr lang="en-US" sz="3600" dirty="0"/>
              <a:t>•	ESY </a:t>
            </a:r>
            <a:r>
              <a:rPr lang="en-US" sz="3600" dirty="0" smtClean="0"/>
              <a:t>(if Applicable)</a:t>
            </a:r>
            <a:endParaRPr lang="en-US" sz="3600" dirty="0"/>
          </a:p>
        </p:txBody>
      </p:sp>
    </p:spTree>
    <p:extLst>
      <p:ext uri="{BB962C8B-B14F-4D97-AF65-F5344CB8AC3E}">
        <p14:creationId xmlns:p14="http://schemas.microsoft.com/office/powerpoint/2010/main" val="917064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788276"/>
            <a:ext cx="10058400" cy="5080818"/>
          </a:xfrm>
        </p:spPr>
        <p:txBody>
          <a:bodyPr>
            <a:normAutofit/>
          </a:bodyPr>
          <a:lstStyle/>
          <a:p>
            <a:pPr>
              <a:buFont typeface="Arial" panose="020B0604020202020204" pitchFamily="34" charset="0"/>
              <a:buChar char="•"/>
            </a:pPr>
            <a:r>
              <a:rPr lang="en-US" sz="3600" b="1" dirty="0" smtClean="0"/>
              <a:t> Email </a:t>
            </a:r>
            <a:r>
              <a:rPr lang="en-US" sz="3600" b="1" dirty="0"/>
              <a:t>your Special Education Process Coordinator </a:t>
            </a:r>
            <a:r>
              <a:rPr lang="en-US" sz="3600" b="1" dirty="0" smtClean="0"/>
              <a:t>  to have the IEP </a:t>
            </a:r>
            <a:r>
              <a:rPr lang="en-US" sz="3600" b="1" dirty="0"/>
              <a:t>M</a:t>
            </a:r>
            <a:r>
              <a:rPr lang="en-US" sz="3600" b="1" dirty="0" smtClean="0"/>
              <a:t>arked as Complete and Approved</a:t>
            </a:r>
            <a:r>
              <a:rPr lang="en-US" sz="3600" b="1" dirty="0"/>
              <a:t>   </a:t>
            </a:r>
            <a:endParaRPr lang="en-US" sz="3600" dirty="0"/>
          </a:p>
          <a:p>
            <a:r>
              <a:rPr lang="en-US" sz="3600" b="1" dirty="0"/>
              <a:t> </a:t>
            </a:r>
            <a:endParaRPr lang="en-US" sz="3600" dirty="0" smtClean="0"/>
          </a:p>
          <a:p>
            <a:pPr>
              <a:buFont typeface="Arial" panose="020B0604020202020204" pitchFamily="34" charset="0"/>
              <a:buChar char="•"/>
            </a:pPr>
            <a:r>
              <a:rPr lang="en-US" sz="3600" b="1" dirty="0" smtClean="0"/>
              <a:t> Import the sending districts documents into the Imported Documents Band</a:t>
            </a:r>
          </a:p>
          <a:p>
            <a:pPr>
              <a:buFont typeface="Arial" panose="020B0604020202020204" pitchFamily="34" charset="0"/>
              <a:buChar char="•"/>
            </a:pPr>
            <a:r>
              <a:rPr lang="en-US" sz="3600" b="1" dirty="0" smtClean="0"/>
              <a:t>Alert psych examiner/psychologist and </a:t>
            </a:r>
            <a:r>
              <a:rPr lang="en-US" sz="3600" b="1" u="sng" dirty="0" smtClean="0"/>
              <a:t>all</a:t>
            </a:r>
            <a:r>
              <a:rPr lang="en-US" sz="3600" b="1" dirty="0" smtClean="0"/>
              <a:t> related service providers VIA e-mail that a document requires review</a:t>
            </a:r>
            <a:endParaRPr lang="en-US" sz="3600" dirty="0"/>
          </a:p>
          <a:p>
            <a:endParaRPr lang="en-US" sz="3600" dirty="0"/>
          </a:p>
        </p:txBody>
      </p:sp>
    </p:spTree>
    <p:extLst>
      <p:ext uri="{BB962C8B-B14F-4D97-AF65-F5344CB8AC3E}">
        <p14:creationId xmlns:p14="http://schemas.microsoft.com/office/powerpoint/2010/main" val="1293245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Requirements</a:t>
            </a:r>
          </a:p>
        </p:txBody>
      </p:sp>
      <p:sp>
        <p:nvSpPr>
          <p:cNvPr id="3" name="Content Placeholder 2"/>
          <p:cNvSpPr>
            <a:spLocks noGrp="1"/>
          </p:cNvSpPr>
          <p:nvPr>
            <p:ph idx="1"/>
          </p:nvPr>
        </p:nvSpPr>
        <p:spPr>
          <a:xfrm>
            <a:off x="1097279" y="1845734"/>
            <a:ext cx="10980989" cy="3040165"/>
          </a:xfrm>
        </p:spPr>
        <p:txBody>
          <a:bodyPr>
            <a:normAutofit lnSpcReduction="10000"/>
          </a:bodyPr>
          <a:lstStyle/>
          <a:p>
            <a:pPr>
              <a:buFont typeface="Wingdings" panose="05000000000000000000" pitchFamily="2" charset="2"/>
              <a:buChar char="q"/>
            </a:pPr>
            <a:r>
              <a:rPr lang="en-US" dirty="0">
                <a:solidFill>
                  <a:srgbClr val="000000"/>
                </a:solidFill>
                <a:latin typeface="TwCenMT-Regular"/>
              </a:rPr>
              <a:t>IDEA </a:t>
            </a:r>
            <a:r>
              <a:rPr lang="en-US" dirty="0" smtClean="0">
                <a:solidFill>
                  <a:srgbClr val="000000"/>
                </a:solidFill>
                <a:latin typeface="TwCenMT-Regular"/>
              </a:rPr>
              <a:t>(Regulations: section 300.323) </a:t>
            </a:r>
            <a:r>
              <a:rPr lang="en-US" b="1" i="1" dirty="0" smtClean="0">
                <a:solidFill>
                  <a:srgbClr val="000000"/>
                </a:solidFill>
                <a:latin typeface="TwCenMT-Regular"/>
              </a:rPr>
              <a:t>when IEP’s must be in effect</a:t>
            </a:r>
          </a:p>
          <a:p>
            <a:pPr>
              <a:buFont typeface="Wingdings" panose="05000000000000000000" pitchFamily="2" charset="2"/>
              <a:buChar char="q"/>
            </a:pPr>
            <a:endParaRPr lang="en-US" dirty="0" smtClean="0">
              <a:solidFill>
                <a:srgbClr val="000000"/>
              </a:solidFill>
              <a:latin typeface="TwCenMT-Regular"/>
            </a:endParaRPr>
          </a:p>
          <a:p>
            <a:pPr>
              <a:buFont typeface="Wingdings" panose="05000000000000000000" pitchFamily="2" charset="2"/>
              <a:buChar char="q"/>
            </a:pPr>
            <a:r>
              <a:rPr lang="en-US" dirty="0">
                <a:solidFill>
                  <a:srgbClr val="000000"/>
                </a:solidFill>
                <a:latin typeface="TwCenMT-Regular"/>
              </a:rPr>
              <a:t>MO State Plan for Special Education (Section IV</a:t>
            </a:r>
            <a:r>
              <a:rPr lang="en-US" dirty="0" smtClean="0">
                <a:solidFill>
                  <a:srgbClr val="000000"/>
                </a:solidFill>
                <a:latin typeface="TwCenMT-Regular"/>
              </a:rPr>
              <a:t>)</a:t>
            </a:r>
          </a:p>
          <a:p>
            <a:pPr>
              <a:buFont typeface="Wingdings" panose="05000000000000000000" pitchFamily="2" charset="2"/>
              <a:buChar char="q"/>
            </a:pPr>
            <a:endParaRPr lang="en-US" dirty="0" smtClean="0">
              <a:solidFill>
                <a:srgbClr val="000000"/>
              </a:solidFill>
              <a:latin typeface="TwCenMT-Regular"/>
            </a:endParaRPr>
          </a:p>
          <a:p>
            <a:pPr>
              <a:buFont typeface="Wingdings" panose="05000000000000000000" pitchFamily="2" charset="2"/>
              <a:buChar char="q"/>
            </a:pPr>
            <a:r>
              <a:rPr lang="en-US" dirty="0">
                <a:latin typeface="TwCenMT-Regular"/>
              </a:rPr>
              <a:t>SPED Compliance: Program Review Standards </a:t>
            </a:r>
            <a:r>
              <a:rPr lang="en-US" dirty="0" smtClean="0">
                <a:latin typeface="TwCenMT-Regular"/>
              </a:rPr>
              <a:t>and Indicators</a:t>
            </a:r>
            <a:endParaRPr lang="en-US" dirty="0" smtClean="0">
              <a:solidFill>
                <a:srgbClr val="000000"/>
              </a:solidFill>
              <a:latin typeface="TwCenMT-Regular"/>
            </a:endParaRPr>
          </a:p>
          <a:p>
            <a:pPr marL="0" indent="0">
              <a:buNone/>
            </a:pPr>
            <a:r>
              <a:rPr lang="en-US" sz="1100" dirty="0">
                <a:solidFill>
                  <a:srgbClr val="3D9933"/>
                </a:solidFill>
                <a:latin typeface="Wingdings2"/>
              </a:rPr>
              <a:t> </a:t>
            </a:r>
            <a:r>
              <a:rPr lang="en-US" sz="1100" dirty="0" smtClean="0">
                <a:solidFill>
                  <a:srgbClr val="3D9933"/>
                </a:solidFill>
                <a:latin typeface="Wingdings2"/>
              </a:rPr>
              <a:t>         </a:t>
            </a:r>
            <a:r>
              <a:rPr lang="en-US" dirty="0">
                <a:solidFill>
                  <a:srgbClr val="000000"/>
                </a:solidFill>
                <a:latin typeface="TwCenMT-Regular"/>
              </a:rPr>
              <a:t>In-State </a:t>
            </a:r>
            <a:r>
              <a:rPr lang="en-US" dirty="0" smtClean="0">
                <a:solidFill>
                  <a:srgbClr val="000000"/>
                </a:solidFill>
                <a:latin typeface="TwCenMT-Regular"/>
              </a:rPr>
              <a:t>(500.10 </a:t>
            </a:r>
            <a:r>
              <a:rPr lang="en-US" dirty="0">
                <a:solidFill>
                  <a:srgbClr val="000000"/>
                </a:solidFill>
                <a:latin typeface="TwCenMT-Regular"/>
              </a:rPr>
              <a:t>– 500.290)</a:t>
            </a:r>
          </a:p>
          <a:p>
            <a:r>
              <a:rPr lang="en-US" sz="1100" dirty="0" smtClean="0">
                <a:solidFill>
                  <a:srgbClr val="3D9933"/>
                </a:solidFill>
                <a:latin typeface="Wingdings2"/>
              </a:rPr>
              <a:t>       </a:t>
            </a:r>
            <a:r>
              <a:rPr lang="en-US" dirty="0">
                <a:solidFill>
                  <a:srgbClr val="000000"/>
                </a:solidFill>
                <a:latin typeface="TwCenMT-Regular"/>
              </a:rPr>
              <a:t>Out-of-State </a:t>
            </a:r>
            <a:r>
              <a:rPr lang="en-US" dirty="0" smtClean="0">
                <a:solidFill>
                  <a:srgbClr val="000000"/>
                </a:solidFill>
                <a:latin typeface="TwCenMT-Regular"/>
              </a:rPr>
              <a:t>(550.10 </a:t>
            </a:r>
            <a:r>
              <a:rPr lang="en-US" dirty="0">
                <a:solidFill>
                  <a:srgbClr val="000000"/>
                </a:solidFill>
                <a:latin typeface="TwCenMT-Regular"/>
              </a:rPr>
              <a:t>– 550.270</a:t>
            </a:r>
            <a:r>
              <a:rPr lang="en-US" dirty="0" smtClean="0">
                <a:solidFill>
                  <a:srgbClr val="000000"/>
                </a:solidFill>
                <a:latin typeface="TwCenMT-Regular"/>
              </a:rPr>
              <a:t>)</a:t>
            </a:r>
          </a:p>
          <a:p>
            <a:endParaRPr lang="en-US" dirty="0">
              <a:solidFill>
                <a:srgbClr val="000000"/>
              </a:solidFill>
              <a:latin typeface="TwCenMT-Regular"/>
            </a:endParaRPr>
          </a:p>
        </p:txBody>
      </p:sp>
      <p:pic>
        <p:nvPicPr>
          <p:cNvPr id="4" name="Picture 3"/>
          <p:cNvPicPr>
            <a:picLocks noChangeAspect="1"/>
          </p:cNvPicPr>
          <p:nvPr/>
        </p:nvPicPr>
        <p:blipFill>
          <a:blip r:embed="rId2"/>
          <a:stretch>
            <a:fillRect/>
          </a:stretch>
        </p:blipFill>
        <p:spPr>
          <a:xfrm>
            <a:off x="6317673" y="178229"/>
            <a:ext cx="1995054" cy="1492086"/>
          </a:xfrm>
          <a:prstGeom prst="rect">
            <a:avLst/>
          </a:prstGeom>
        </p:spPr>
      </p:pic>
      <p:sp>
        <p:nvSpPr>
          <p:cNvPr id="5" name="Rectangle 4"/>
          <p:cNvSpPr/>
          <p:nvPr/>
        </p:nvSpPr>
        <p:spPr>
          <a:xfrm>
            <a:off x="368490" y="5123681"/>
            <a:ext cx="11532357" cy="646331"/>
          </a:xfrm>
          <a:prstGeom prst="rect">
            <a:avLst/>
          </a:prstGeom>
        </p:spPr>
        <p:txBody>
          <a:bodyPr wrap="square">
            <a:spAutoFit/>
          </a:bodyPr>
          <a:lstStyle/>
          <a:p>
            <a:pPr marL="285750" indent="-285750">
              <a:buFontTx/>
              <a:buChar char="‒"/>
            </a:pPr>
            <a:r>
              <a:rPr lang="en-US" dirty="0" smtClean="0">
                <a:solidFill>
                  <a:srgbClr val="000000"/>
                </a:solidFill>
                <a:latin typeface="TwCenMT-Regular"/>
              </a:rPr>
              <a:t>Helpful Resource:  Transfer </a:t>
            </a:r>
            <a:r>
              <a:rPr lang="en-US" dirty="0">
                <a:solidFill>
                  <a:srgbClr val="000000"/>
                </a:solidFill>
                <a:latin typeface="TwCenMT-Regular"/>
              </a:rPr>
              <a:t>Doc </a:t>
            </a:r>
            <a:r>
              <a:rPr lang="en-US" dirty="0" smtClean="0">
                <a:solidFill>
                  <a:srgbClr val="000000"/>
                </a:solidFill>
                <a:latin typeface="TwCenMT-Regular"/>
              </a:rPr>
              <a:t>FAQ </a:t>
            </a:r>
            <a:r>
              <a:rPr lang="en-US" dirty="0">
                <a:hlinkClick r:id="rId3"/>
              </a:rPr>
              <a:t>https://dese.mo.gov/sites/default/files/TransferWebinarQuestionsAnswers.pdf</a:t>
            </a:r>
            <a:r>
              <a:rPr lang="en-US" dirty="0"/>
              <a:t> </a:t>
            </a:r>
          </a:p>
        </p:txBody>
      </p:sp>
    </p:spTree>
    <p:extLst>
      <p:ext uri="{BB962C8B-B14F-4D97-AF65-F5344CB8AC3E}">
        <p14:creationId xmlns:p14="http://schemas.microsoft.com/office/powerpoint/2010/main" val="732070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12192000" cy="783383"/>
          </a:xfrm>
        </p:spPr>
        <p:txBody>
          <a:bodyPr>
            <a:normAutofit/>
          </a:bodyPr>
          <a:lstStyle/>
          <a:p>
            <a:pPr algn="ctr"/>
            <a:r>
              <a:rPr lang="en-US" sz="4800" b="1" u="sng" dirty="0" smtClean="0">
                <a:solidFill>
                  <a:srgbClr val="FF0000"/>
                </a:solidFill>
              </a:rPr>
              <a:t>Hot Topics:  IEP Implementation</a:t>
            </a:r>
            <a:endParaRPr lang="en-US" sz="4800" b="1" u="sng" dirty="0">
              <a:solidFill>
                <a:srgbClr val="FF0000"/>
              </a:solidFill>
            </a:endParaRPr>
          </a:p>
        </p:txBody>
      </p:sp>
      <p:sp>
        <p:nvSpPr>
          <p:cNvPr id="5" name="Subtitle 4"/>
          <p:cNvSpPr>
            <a:spLocks noGrp="1"/>
          </p:cNvSpPr>
          <p:nvPr>
            <p:ph type="subTitle" idx="4294967295"/>
          </p:nvPr>
        </p:nvSpPr>
        <p:spPr>
          <a:xfrm>
            <a:off x="0" y="974109"/>
            <a:ext cx="12192000" cy="5459104"/>
          </a:xfrm>
        </p:spPr>
        <p:txBody>
          <a:bodyPr>
            <a:normAutofit/>
          </a:bodyPr>
          <a:lstStyle/>
          <a:p>
            <a:pPr marL="2065760" lvl="8" indent="-457200">
              <a:lnSpc>
                <a:spcPct val="100000"/>
              </a:lnSpc>
              <a:spcBef>
                <a:spcPts val="0"/>
              </a:spcBef>
              <a:spcAft>
                <a:spcPts val="0"/>
              </a:spcAft>
              <a:buClr>
                <a:srgbClr val="FF0000"/>
              </a:buClr>
              <a:buFont typeface="Arial" panose="020B0604020202020204" pitchFamily="34" charset="0"/>
              <a:buChar char="☼"/>
            </a:pPr>
            <a:r>
              <a:rPr lang="en-US" sz="2800" cap="none" spc="0" dirty="0" smtClean="0"/>
              <a:t>Present Level of Academic Achievement and Functional Performance</a:t>
            </a:r>
          </a:p>
          <a:p>
            <a:pPr marL="2065760" lvl="8" indent="-457200">
              <a:lnSpc>
                <a:spcPct val="100000"/>
              </a:lnSpc>
              <a:spcBef>
                <a:spcPts val="0"/>
              </a:spcBef>
              <a:spcAft>
                <a:spcPts val="0"/>
              </a:spcAft>
              <a:buClr>
                <a:srgbClr val="FF0000"/>
              </a:buClr>
              <a:buFont typeface="Arial" panose="020B0604020202020204" pitchFamily="34" charset="0"/>
              <a:buChar char="☼"/>
            </a:pPr>
            <a:r>
              <a:rPr lang="en-US" sz="2800" cap="none" spc="0" dirty="0" smtClean="0"/>
              <a:t>Special Considerations:  Federal &amp; State Requirements (ESY, BIP)</a:t>
            </a:r>
          </a:p>
          <a:p>
            <a:pPr marL="2065760" lvl="8" indent="-457200">
              <a:lnSpc>
                <a:spcPct val="100000"/>
              </a:lnSpc>
              <a:spcBef>
                <a:spcPts val="0"/>
              </a:spcBef>
              <a:spcAft>
                <a:spcPts val="0"/>
              </a:spcAft>
              <a:buClr>
                <a:srgbClr val="FF0000"/>
              </a:buClr>
              <a:buFont typeface="Arial" panose="020B0604020202020204" pitchFamily="34" charset="0"/>
              <a:buChar char="☼"/>
            </a:pPr>
            <a:r>
              <a:rPr lang="en-US" sz="2800" dirty="0" smtClean="0"/>
              <a:t>Goals &amp; Objectives</a:t>
            </a:r>
            <a:endParaRPr lang="en-US" sz="2800" cap="none" spc="0" dirty="0" smtClean="0"/>
          </a:p>
          <a:p>
            <a:pPr marL="2065760" lvl="8" indent="-457200">
              <a:lnSpc>
                <a:spcPct val="100000"/>
              </a:lnSpc>
              <a:spcBef>
                <a:spcPts val="0"/>
              </a:spcBef>
              <a:spcAft>
                <a:spcPts val="0"/>
              </a:spcAft>
              <a:buClr>
                <a:srgbClr val="FF0000"/>
              </a:buClr>
              <a:buFont typeface="Arial" panose="020B0604020202020204" pitchFamily="34" charset="0"/>
              <a:buChar char="☼"/>
            </a:pPr>
            <a:r>
              <a:rPr lang="en-US" sz="2800" cap="none" spc="0" dirty="0" smtClean="0"/>
              <a:t>Services Summary &amp; Reporting Progress</a:t>
            </a:r>
          </a:p>
          <a:p>
            <a:pPr marL="2065760" lvl="8" indent="-457200">
              <a:lnSpc>
                <a:spcPct val="100000"/>
              </a:lnSpc>
              <a:spcBef>
                <a:spcPts val="0"/>
              </a:spcBef>
              <a:spcAft>
                <a:spcPts val="0"/>
              </a:spcAft>
              <a:buClr>
                <a:srgbClr val="FF0000"/>
              </a:buClr>
              <a:buFont typeface="Arial" panose="020B0604020202020204" pitchFamily="34" charset="0"/>
              <a:buChar char="☼"/>
            </a:pPr>
            <a:r>
              <a:rPr lang="en-US" sz="2800" cap="none" spc="0" dirty="0" smtClean="0"/>
              <a:t>Transportation as a Related Service</a:t>
            </a:r>
          </a:p>
          <a:p>
            <a:pPr marL="2065760" lvl="8" indent="-457200">
              <a:lnSpc>
                <a:spcPct val="100000"/>
              </a:lnSpc>
              <a:spcBef>
                <a:spcPts val="0"/>
              </a:spcBef>
              <a:spcAft>
                <a:spcPts val="0"/>
              </a:spcAft>
              <a:buClr>
                <a:srgbClr val="FF0000"/>
              </a:buClr>
              <a:buFont typeface="Arial" panose="020B0604020202020204" pitchFamily="34" charset="0"/>
              <a:buChar char="☼"/>
            </a:pPr>
            <a:r>
              <a:rPr lang="en-US" sz="2800" cap="none" spc="0" dirty="0" smtClean="0"/>
              <a:t>Assessments</a:t>
            </a:r>
          </a:p>
          <a:p>
            <a:pPr marL="2065760" lvl="8" indent="-457200">
              <a:lnSpc>
                <a:spcPct val="100000"/>
              </a:lnSpc>
              <a:spcBef>
                <a:spcPts val="0"/>
              </a:spcBef>
              <a:spcAft>
                <a:spcPts val="0"/>
              </a:spcAft>
              <a:buClr>
                <a:srgbClr val="FF0000"/>
              </a:buClr>
              <a:buFont typeface="Arial" panose="020B0604020202020204" pitchFamily="34" charset="0"/>
              <a:buChar char="☼"/>
            </a:pPr>
            <a:r>
              <a:rPr lang="en-US" sz="2800" cap="none" spc="0" dirty="0" smtClean="0"/>
              <a:t>Transition</a:t>
            </a:r>
          </a:p>
          <a:p>
            <a:pPr marL="2065760" lvl="8" indent="-457200">
              <a:lnSpc>
                <a:spcPct val="100000"/>
              </a:lnSpc>
              <a:spcBef>
                <a:spcPts val="0"/>
              </a:spcBef>
              <a:spcAft>
                <a:spcPts val="0"/>
              </a:spcAft>
              <a:buClr>
                <a:srgbClr val="FF0000"/>
              </a:buClr>
              <a:buFont typeface="Arial" panose="020B0604020202020204" pitchFamily="34" charset="0"/>
              <a:buChar char="☼"/>
            </a:pPr>
            <a:r>
              <a:rPr lang="en-US" sz="2800" cap="none" spc="0" dirty="0" smtClean="0"/>
              <a:t>Regular Education Participation &amp; Placement Considerations</a:t>
            </a:r>
          </a:p>
          <a:p>
            <a:pPr marL="2065760" lvl="8" indent="-457200">
              <a:lnSpc>
                <a:spcPct val="100000"/>
              </a:lnSpc>
              <a:spcBef>
                <a:spcPts val="0"/>
              </a:spcBef>
              <a:spcAft>
                <a:spcPts val="0"/>
              </a:spcAft>
              <a:buClr>
                <a:srgbClr val="FF0000"/>
              </a:buClr>
              <a:buFont typeface="Arial" panose="020B0604020202020204" pitchFamily="34" charset="0"/>
              <a:buChar char="☼"/>
            </a:pPr>
            <a:r>
              <a:rPr lang="en-US" sz="2800" dirty="0" smtClean="0"/>
              <a:t>Accommodations &amp; Modifications</a:t>
            </a:r>
          </a:p>
          <a:p>
            <a:pPr marL="2065760" lvl="8" indent="-457200">
              <a:lnSpc>
                <a:spcPct val="100000"/>
              </a:lnSpc>
              <a:spcBef>
                <a:spcPts val="0"/>
              </a:spcBef>
              <a:spcAft>
                <a:spcPts val="0"/>
              </a:spcAft>
              <a:buClr>
                <a:srgbClr val="FF0000"/>
              </a:buClr>
              <a:buFont typeface="Arial" panose="020B0604020202020204" pitchFamily="34" charset="0"/>
              <a:buChar char="☼"/>
            </a:pPr>
            <a:r>
              <a:rPr lang="en-US" sz="2800" dirty="0" smtClean="0"/>
              <a:t>Supplemental Aides &amp; Services (Para Support)</a:t>
            </a:r>
            <a:endParaRPr lang="en-US" sz="2800" cap="none" spc="0" dirty="0" smtClean="0"/>
          </a:p>
          <a:p>
            <a:pPr marL="342900" indent="-342900">
              <a:lnSpc>
                <a:spcPct val="100000"/>
              </a:lnSpc>
              <a:spcBef>
                <a:spcPts val="0"/>
              </a:spcBef>
              <a:spcAft>
                <a:spcPts val="0"/>
              </a:spcAft>
              <a:buFont typeface="Arial" panose="020B0604020202020204" pitchFamily="34" charset="0"/>
              <a:buChar char="•"/>
            </a:pPr>
            <a:endParaRPr lang="en-US" sz="1600" cap="none" spc="0" dirty="0"/>
          </a:p>
        </p:txBody>
      </p:sp>
    </p:spTree>
    <p:extLst>
      <p:ext uri="{BB962C8B-B14F-4D97-AF65-F5344CB8AC3E}">
        <p14:creationId xmlns:p14="http://schemas.microsoft.com/office/powerpoint/2010/main" val="17667940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5" y="0"/>
            <a:ext cx="10058400" cy="855662"/>
          </a:xfrm>
        </p:spPr>
        <p:txBody>
          <a:bodyPr>
            <a:normAutofit/>
          </a:bodyPr>
          <a:lstStyle/>
          <a:p>
            <a:r>
              <a:rPr lang="en-US" b="1" u="sng" dirty="0" smtClean="0"/>
              <a:t>IEP Implementation:  PLAAFP</a:t>
            </a:r>
            <a:endParaRPr lang="en-US" b="1" u="sng" dirty="0"/>
          </a:p>
        </p:txBody>
      </p:sp>
      <p:sp>
        <p:nvSpPr>
          <p:cNvPr id="4" name="Content Placeholder 2"/>
          <p:cNvSpPr txBox="1">
            <a:spLocks/>
          </p:cNvSpPr>
          <p:nvPr/>
        </p:nvSpPr>
        <p:spPr>
          <a:xfrm>
            <a:off x="161925" y="855662"/>
            <a:ext cx="11902696" cy="53609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400" b="1" dirty="0" smtClean="0"/>
              <a:t>Present Level of Academic Achievement and Functional Performance        </a:t>
            </a:r>
          </a:p>
          <a:p>
            <a:pPr lvl="2">
              <a:buFont typeface="Arial" panose="020B0604020202020204" pitchFamily="34" charset="0"/>
              <a:buChar char="•"/>
            </a:pPr>
            <a:r>
              <a:rPr lang="en-US" sz="2000" b="1" u="sng" dirty="0">
                <a:solidFill>
                  <a:srgbClr val="FF0000"/>
                </a:solidFill>
              </a:rPr>
              <a:t>ROAD MAP</a:t>
            </a:r>
            <a:r>
              <a:rPr lang="en-US" sz="2000" dirty="0">
                <a:solidFill>
                  <a:srgbClr val="FF0000"/>
                </a:solidFill>
              </a:rPr>
              <a:t> </a:t>
            </a:r>
            <a:r>
              <a:rPr lang="en-US" sz="2000" dirty="0" smtClean="0"/>
              <a:t> and Foundation of the IEP</a:t>
            </a:r>
          </a:p>
          <a:p>
            <a:pPr lvl="2">
              <a:buFont typeface="Arial" panose="020B0604020202020204" pitchFamily="34" charset="0"/>
              <a:buChar char="•"/>
            </a:pPr>
            <a:endParaRPr lang="en-US" sz="800" dirty="0" smtClean="0"/>
          </a:p>
          <a:p>
            <a:pPr lvl="2">
              <a:buFont typeface="Arial" panose="020B0604020202020204" pitchFamily="34" charset="0"/>
              <a:buChar char="•"/>
            </a:pPr>
            <a:endParaRPr lang="en-US" sz="800" dirty="0" smtClean="0"/>
          </a:p>
          <a:p>
            <a:pPr lvl="2">
              <a:buFont typeface="Arial" panose="020B0604020202020204" pitchFamily="34" charset="0"/>
              <a:buChar char="•"/>
            </a:pPr>
            <a:r>
              <a:rPr lang="en-US" sz="2000" dirty="0"/>
              <a:t>Describes how the educational diagnosis affects students involvement </a:t>
            </a:r>
            <a:r>
              <a:rPr lang="en-US" sz="2000" dirty="0" smtClean="0"/>
              <a:t>and </a:t>
            </a:r>
            <a:r>
              <a:rPr lang="en-US" sz="2000" dirty="0"/>
              <a:t>participation in the school </a:t>
            </a:r>
            <a:r>
              <a:rPr lang="en-US" sz="2000" dirty="0" smtClean="0"/>
              <a:t>setting</a:t>
            </a:r>
          </a:p>
          <a:p>
            <a:pPr lvl="3">
              <a:buFont typeface="Calibri" panose="020F0502020204030204" pitchFamily="34" charset="0"/>
              <a:buChar char="‒"/>
            </a:pPr>
            <a:r>
              <a:rPr lang="en-US" sz="2000" dirty="0" smtClean="0"/>
              <a:t>Be specific.  Avoid broad/general statements</a:t>
            </a:r>
          </a:p>
          <a:p>
            <a:pPr lvl="3">
              <a:buFont typeface="Calibri" panose="020F0502020204030204" pitchFamily="34" charset="0"/>
              <a:buChar char="‒"/>
            </a:pPr>
            <a:r>
              <a:rPr lang="en-US" sz="2000" dirty="0" smtClean="0"/>
              <a:t>Avoid adjectives without quantitative data/examples</a:t>
            </a:r>
            <a:endParaRPr lang="en-US" sz="2000" dirty="0"/>
          </a:p>
          <a:p>
            <a:pPr marL="384048" lvl="2" indent="0">
              <a:buNone/>
            </a:pPr>
            <a:endParaRPr lang="en-US" sz="800" dirty="0" smtClean="0"/>
          </a:p>
          <a:p>
            <a:pPr marL="384048" lvl="2" indent="0">
              <a:buNone/>
            </a:pPr>
            <a:endParaRPr lang="en-US" sz="800" dirty="0" smtClean="0"/>
          </a:p>
          <a:p>
            <a:pPr lvl="2">
              <a:buFont typeface="Arial" panose="020B0604020202020204" pitchFamily="34" charset="0"/>
              <a:buChar char="•"/>
            </a:pPr>
            <a:r>
              <a:rPr lang="en-US" sz="2000" dirty="0" smtClean="0"/>
              <a:t>Identifies and prioritizes the specific needs of the student and establishes baseline performance in the general education curriculum</a:t>
            </a:r>
          </a:p>
          <a:p>
            <a:pPr lvl="2">
              <a:buFont typeface="Arial" panose="020B0604020202020204" pitchFamily="34" charset="0"/>
              <a:buChar char="•"/>
            </a:pPr>
            <a:endParaRPr lang="en-US" sz="800" dirty="0" smtClean="0"/>
          </a:p>
          <a:p>
            <a:pPr lvl="2">
              <a:buFont typeface="Arial" panose="020B0604020202020204" pitchFamily="34" charset="0"/>
              <a:buChar char="•"/>
            </a:pPr>
            <a:endParaRPr lang="en-US" sz="800" dirty="0" smtClean="0"/>
          </a:p>
          <a:p>
            <a:pPr lvl="2">
              <a:buFont typeface="Arial" panose="020B0604020202020204" pitchFamily="34" charset="0"/>
              <a:buChar char="•"/>
            </a:pPr>
            <a:r>
              <a:rPr lang="en-US" sz="2000" dirty="0" smtClean="0"/>
              <a:t>Provides a description between the student’s current skill levels and the expectations of the student’s learning environment</a:t>
            </a:r>
          </a:p>
          <a:p>
            <a:pPr marL="384048" lvl="2" indent="0">
              <a:buNone/>
            </a:pPr>
            <a:endParaRPr lang="en-US" sz="800" dirty="0" smtClean="0"/>
          </a:p>
          <a:p>
            <a:pPr marL="384048" lvl="2" indent="0">
              <a:buNone/>
            </a:pPr>
            <a:endParaRPr lang="en-US" sz="800" dirty="0" smtClean="0"/>
          </a:p>
          <a:p>
            <a:pPr lvl="2">
              <a:buFont typeface="Arial" panose="020B0604020202020204" pitchFamily="34" charset="0"/>
              <a:buChar char="•"/>
            </a:pPr>
            <a:r>
              <a:rPr lang="en-US" sz="2000" dirty="0"/>
              <a:t>Specifies what the student has learned and accomplished</a:t>
            </a:r>
          </a:p>
          <a:p>
            <a:pPr lvl="3">
              <a:buFont typeface="Calibri" panose="020F0502020204030204" pitchFamily="34" charset="0"/>
              <a:buChar char="‒"/>
            </a:pPr>
            <a:r>
              <a:rPr lang="en-US" sz="2000" dirty="0"/>
              <a:t>Academic and Non-Academic, where applicable</a:t>
            </a:r>
          </a:p>
          <a:p>
            <a:pPr>
              <a:buFont typeface="Calibri" panose="020F0502020204030204" pitchFamily="34" charset="0"/>
              <a:buNone/>
            </a:pPr>
            <a:endParaRPr lang="en-US" dirty="0"/>
          </a:p>
        </p:txBody>
      </p:sp>
      <p:pic>
        <p:nvPicPr>
          <p:cNvPr id="5" name="Picture 4"/>
          <p:cNvPicPr>
            <a:picLocks noChangeAspect="1"/>
          </p:cNvPicPr>
          <p:nvPr/>
        </p:nvPicPr>
        <p:blipFill>
          <a:blip r:embed="rId2"/>
          <a:stretch>
            <a:fillRect/>
          </a:stretch>
        </p:blipFill>
        <p:spPr>
          <a:xfrm>
            <a:off x="9741844" y="0"/>
            <a:ext cx="2322777" cy="2322777"/>
          </a:xfrm>
          <a:prstGeom prst="rect">
            <a:avLst/>
          </a:prstGeom>
        </p:spPr>
      </p:pic>
    </p:spTree>
    <p:extLst>
      <p:ext uri="{BB962C8B-B14F-4D97-AF65-F5344CB8AC3E}">
        <p14:creationId xmlns:p14="http://schemas.microsoft.com/office/powerpoint/2010/main" val="971410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4" y="0"/>
            <a:ext cx="10058400" cy="855662"/>
          </a:xfrm>
        </p:spPr>
        <p:txBody>
          <a:bodyPr>
            <a:normAutofit/>
          </a:bodyPr>
          <a:lstStyle/>
          <a:p>
            <a:r>
              <a:rPr lang="en-US" b="1" u="sng" dirty="0" smtClean="0"/>
              <a:t>IEP Implementation:  PLAAFP</a:t>
            </a:r>
            <a:r>
              <a:rPr lang="en-US" dirty="0" smtClean="0"/>
              <a:t>    </a:t>
            </a:r>
            <a:r>
              <a:rPr lang="en-US" sz="1600" i="1" dirty="0" smtClean="0"/>
              <a:t>(continued)</a:t>
            </a:r>
            <a:endParaRPr lang="en-US" b="1" u="sng" dirty="0"/>
          </a:p>
        </p:txBody>
      </p:sp>
      <p:sp>
        <p:nvSpPr>
          <p:cNvPr id="4" name="Content Placeholder 2"/>
          <p:cNvSpPr txBox="1">
            <a:spLocks/>
          </p:cNvSpPr>
          <p:nvPr/>
        </p:nvSpPr>
        <p:spPr>
          <a:xfrm>
            <a:off x="298401" y="855662"/>
            <a:ext cx="12030075" cy="56975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b="1" dirty="0" smtClean="0"/>
              <a:t>Present Level of Academic Achievement and Functional Performance   </a:t>
            </a:r>
          </a:p>
          <a:p>
            <a:pPr lvl="2">
              <a:buFont typeface="Arial" panose="020B0604020202020204" pitchFamily="34" charset="0"/>
              <a:buChar char="•"/>
            </a:pPr>
            <a:r>
              <a:rPr lang="en-US" sz="2400" dirty="0" smtClean="0"/>
              <a:t>Reports </a:t>
            </a:r>
            <a:r>
              <a:rPr lang="en-US" sz="2400" dirty="0"/>
              <a:t>progress in the general education curriculum (examples may include grades, group participation rates, task and project completions, etc</a:t>
            </a:r>
            <a:r>
              <a:rPr lang="en-US" sz="2400" dirty="0" smtClean="0"/>
              <a:t>.)</a:t>
            </a:r>
            <a:endParaRPr lang="en-US" sz="2400" dirty="0"/>
          </a:p>
          <a:p>
            <a:pPr marL="384048" lvl="2" indent="0">
              <a:buNone/>
            </a:pPr>
            <a:endParaRPr lang="en-US" sz="800" dirty="0" smtClean="0"/>
          </a:p>
          <a:p>
            <a:pPr lvl="2">
              <a:buFont typeface="Arial" panose="020B0604020202020204" pitchFamily="34" charset="0"/>
              <a:buChar char="•"/>
            </a:pPr>
            <a:r>
              <a:rPr lang="en-US" sz="2400" dirty="0" smtClean="0"/>
              <a:t>Reports school staff concerns </a:t>
            </a:r>
          </a:p>
          <a:p>
            <a:pPr lvl="3">
              <a:buFont typeface="Calibri" panose="020F0502020204030204" pitchFamily="34" charset="0"/>
              <a:buChar char="‒"/>
            </a:pPr>
            <a:r>
              <a:rPr lang="en-US" sz="2400" dirty="0" smtClean="0"/>
              <a:t>Academic and non-academic, where applicable</a:t>
            </a:r>
          </a:p>
          <a:p>
            <a:pPr lvl="2">
              <a:buFont typeface="Arial" panose="020B0604020202020204" pitchFamily="34" charset="0"/>
              <a:buChar char="•"/>
            </a:pPr>
            <a:endParaRPr lang="en-US" sz="800" dirty="0" smtClean="0"/>
          </a:p>
          <a:p>
            <a:pPr lvl="2">
              <a:buFont typeface="Arial" panose="020B0604020202020204" pitchFamily="34" charset="0"/>
              <a:buChar char="•"/>
            </a:pPr>
            <a:r>
              <a:rPr lang="en-US" sz="2400" dirty="0" smtClean="0"/>
              <a:t>Includes student reported concerns, as appropriate. Student participation is encouraged at any age but is mandated when transition is being addressed. </a:t>
            </a:r>
            <a:r>
              <a:rPr lang="en-US" sz="2400" i="1" dirty="0" smtClean="0"/>
              <a:t>(Refer to Form C: Transition Services Plan)</a:t>
            </a:r>
          </a:p>
          <a:p>
            <a:pPr lvl="2">
              <a:buFont typeface="Arial" panose="020B0604020202020204" pitchFamily="34" charset="0"/>
              <a:buChar char="•"/>
            </a:pPr>
            <a:endParaRPr lang="en-US" sz="800" dirty="0" smtClean="0"/>
          </a:p>
          <a:p>
            <a:pPr lvl="2">
              <a:buFont typeface="Arial" panose="020B0604020202020204" pitchFamily="34" charset="0"/>
              <a:buChar char="•"/>
            </a:pPr>
            <a:r>
              <a:rPr lang="en-US" sz="2400" dirty="0" smtClean="0"/>
              <a:t>Include assessment of the student's progress toward goals on the previous IEP.</a:t>
            </a:r>
          </a:p>
          <a:p>
            <a:pPr lvl="2">
              <a:buFont typeface="Arial" panose="020B0604020202020204" pitchFamily="34" charset="0"/>
              <a:buChar char="•"/>
            </a:pPr>
            <a:endParaRPr lang="en-US" sz="800" dirty="0" smtClean="0"/>
          </a:p>
          <a:p>
            <a:pPr lvl="2">
              <a:buFont typeface="Arial" panose="020B0604020202020204" pitchFamily="34" charset="0"/>
              <a:buChar char="•"/>
            </a:pPr>
            <a:r>
              <a:rPr lang="en-US" sz="2400" dirty="0" smtClean="0"/>
              <a:t>Include prior interventions and explain data indicating their effectiveness or ineffectiveness</a:t>
            </a:r>
          </a:p>
          <a:p>
            <a:pPr lvl="2">
              <a:buFont typeface="Arial" panose="020B0604020202020204" pitchFamily="34" charset="0"/>
              <a:buChar char="•"/>
            </a:pPr>
            <a:endParaRPr lang="en-US" sz="800" dirty="0" smtClean="0"/>
          </a:p>
          <a:p>
            <a:pPr lvl="2">
              <a:buFont typeface="Arial" panose="020B0604020202020204" pitchFamily="34" charset="0"/>
              <a:buChar char="•"/>
            </a:pPr>
            <a:r>
              <a:rPr lang="en-US" sz="2400" dirty="0" smtClean="0"/>
              <a:t>Address transition, </a:t>
            </a:r>
            <a:r>
              <a:rPr lang="en-US" sz="2400" i="1" dirty="0" smtClean="0"/>
              <a:t>where appropriate</a:t>
            </a:r>
          </a:p>
          <a:p>
            <a:pPr>
              <a:buFont typeface="Calibri" panose="020F0502020204030204" pitchFamily="34" charset="0"/>
              <a:buNone/>
            </a:pPr>
            <a:endParaRPr lang="en-US" dirty="0"/>
          </a:p>
        </p:txBody>
      </p:sp>
    </p:spTree>
    <p:extLst>
      <p:ext uri="{BB962C8B-B14F-4D97-AF65-F5344CB8AC3E}">
        <p14:creationId xmlns:p14="http://schemas.microsoft.com/office/powerpoint/2010/main" val="1629806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5" y="134938"/>
            <a:ext cx="12030074" cy="855662"/>
          </a:xfrm>
        </p:spPr>
        <p:txBody>
          <a:bodyPr>
            <a:normAutofit/>
          </a:bodyPr>
          <a:lstStyle/>
          <a:p>
            <a:r>
              <a:rPr lang="en-US" b="1" u="sng" dirty="0" smtClean="0"/>
              <a:t>IEP Implementation:  Special Considerations Page</a:t>
            </a:r>
            <a:endParaRPr lang="en-US" b="1" u="sng" dirty="0"/>
          </a:p>
        </p:txBody>
      </p:sp>
      <p:sp>
        <p:nvSpPr>
          <p:cNvPr id="4" name="Content Placeholder 2"/>
          <p:cNvSpPr txBox="1">
            <a:spLocks/>
          </p:cNvSpPr>
          <p:nvPr/>
        </p:nvSpPr>
        <p:spPr>
          <a:xfrm>
            <a:off x="161925" y="990600"/>
            <a:ext cx="12030075" cy="53965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smtClean="0"/>
              <a:t>Answer each question/section </a:t>
            </a:r>
            <a:r>
              <a:rPr lang="en-US" sz="2800" u="sng" dirty="0" smtClean="0"/>
              <a:t>AND</a:t>
            </a:r>
            <a:r>
              <a:rPr lang="en-US" sz="2800" dirty="0" smtClean="0"/>
              <a:t> complete the corresponding sections in the IEP</a:t>
            </a:r>
          </a:p>
          <a:p>
            <a:pPr lvl="2">
              <a:buFont typeface="Arial" panose="020B0604020202020204" pitchFamily="34" charset="0"/>
              <a:buChar char="•"/>
            </a:pPr>
            <a:r>
              <a:rPr lang="en-US" sz="2000" b="1" dirty="0" smtClean="0">
                <a:solidFill>
                  <a:srgbClr val="FF0000"/>
                </a:solidFill>
              </a:rPr>
              <a:t>“</a:t>
            </a:r>
            <a:r>
              <a:rPr lang="en-US" sz="2400" b="1" i="1" dirty="0" smtClean="0">
                <a:solidFill>
                  <a:srgbClr val="FF0000"/>
                </a:solidFill>
              </a:rPr>
              <a:t>Does the student exhibit behaviors that impeded his/her learning or that of others</a:t>
            </a:r>
            <a:r>
              <a:rPr lang="en-US" sz="2400" b="1" dirty="0" smtClean="0">
                <a:solidFill>
                  <a:srgbClr val="FF0000"/>
                </a:solidFill>
              </a:rPr>
              <a:t>?”</a:t>
            </a:r>
          </a:p>
          <a:p>
            <a:pPr lvl="3">
              <a:buFont typeface="Calibri" panose="020F0502020204030204" pitchFamily="34" charset="0"/>
              <a:buChar char="‒"/>
            </a:pPr>
            <a:r>
              <a:rPr lang="en-US" sz="2400" dirty="0" smtClean="0"/>
              <a:t>If yes, strategies and supports must be </a:t>
            </a:r>
            <a:r>
              <a:rPr lang="en-US" sz="2400" u="sng" dirty="0" smtClean="0"/>
              <a:t>considered</a:t>
            </a:r>
            <a:r>
              <a:rPr lang="en-US" sz="2400" dirty="0" smtClean="0"/>
              <a:t> by the IEP team </a:t>
            </a:r>
            <a:r>
              <a:rPr lang="en-US" sz="2400" dirty="0" smtClean="0">
                <a:sym typeface="Wingdings" panose="05000000000000000000" pitchFamily="2" charset="2"/>
              </a:rPr>
              <a:t>  If determined necessary, must be addressed in the IEP</a:t>
            </a:r>
          </a:p>
          <a:p>
            <a:pPr lvl="3">
              <a:buFont typeface="Calibri" panose="020F0502020204030204" pitchFamily="34" charset="0"/>
              <a:buChar char="‒"/>
            </a:pPr>
            <a:r>
              <a:rPr lang="en-US" sz="2400" dirty="0" smtClean="0">
                <a:sym typeface="Wingdings" panose="05000000000000000000" pitchFamily="2" charset="2"/>
              </a:rPr>
              <a:t>If a behavior intervention plan exists, it must be a part of the IEP</a:t>
            </a:r>
          </a:p>
          <a:p>
            <a:pPr lvl="3">
              <a:buFont typeface="Calibri" panose="020F0502020204030204" pitchFamily="34" charset="0"/>
              <a:buChar char="‒"/>
            </a:pPr>
            <a:r>
              <a:rPr lang="en-US" sz="2400" b="1" dirty="0">
                <a:sym typeface="Wingdings" panose="05000000000000000000" pitchFamily="2" charset="2"/>
              </a:rPr>
              <a:t>Helpful Resource</a:t>
            </a:r>
            <a:r>
              <a:rPr lang="en-US" sz="2400" dirty="0">
                <a:sym typeface="Wingdings" panose="05000000000000000000" pitchFamily="2" charset="2"/>
              </a:rPr>
              <a:t>:  DESE </a:t>
            </a:r>
            <a:r>
              <a:rPr lang="en-US" sz="2400" dirty="0" smtClean="0">
                <a:sym typeface="Wingdings" panose="05000000000000000000" pitchFamily="2" charset="2"/>
              </a:rPr>
              <a:t>Functional Behavior Assessment (FBA)/Behavior Intervention Plan (BIP) FAQ</a:t>
            </a:r>
            <a:r>
              <a:rPr lang="en-US" sz="2400" dirty="0">
                <a:sym typeface="Wingdings" panose="05000000000000000000" pitchFamily="2" charset="2"/>
              </a:rPr>
              <a:t>:  </a:t>
            </a:r>
            <a:r>
              <a:rPr lang="en-US" sz="2400" dirty="0">
                <a:sym typeface="Wingdings" panose="05000000000000000000" pitchFamily="2" charset="2"/>
                <a:hlinkClick r:id="rId2"/>
              </a:rPr>
              <a:t>https://</a:t>
            </a:r>
            <a:r>
              <a:rPr lang="en-US" sz="2400" dirty="0" smtClean="0">
                <a:sym typeface="Wingdings" panose="05000000000000000000" pitchFamily="2" charset="2"/>
                <a:hlinkClick r:id="rId2"/>
              </a:rPr>
              <a:t>dese.mo.gov/special-education/compliance/fbabip-faqs</a:t>
            </a:r>
            <a:r>
              <a:rPr lang="en-US" sz="2400" dirty="0" smtClean="0">
                <a:sym typeface="Wingdings" panose="05000000000000000000" pitchFamily="2" charset="2"/>
              </a:rPr>
              <a:t> </a:t>
            </a:r>
            <a:endParaRPr lang="en-US" sz="2400" dirty="0">
              <a:sym typeface="Wingdings" panose="05000000000000000000" pitchFamily="2" charset="2"/>
            </a:endParaRPr>
          </a:p>
          <a:p>
            <a:pPr lvl="3">
              <a:buFont typeface="Calibri" panose="020F0502020204030204" pitchFamily="34" charset="0"/>
              <a:buChar char="‒"/>
            </a:pPr>
            <a:endParaRPr lang="en-US" sz="2000" dirty="0">
              <a:sym typeface="Wingdings" panose="05000000000000000000" pitchFamily="2" charset="2"/>
            </a:endParaRPr>
          </a:p>
          <a:p>
            <a:pPr lvl="2">
              <a:buFont typeface="Arial" panose="020B0604020202020204" pitchFamily="34" charset="0"/>
              <a:buChar char="•"/>
            </a:pPr>
            <a:r>
              <a:rPr lang="en-US" sz="2400" b="1" dirty="0" smtClean="0">
                <a:solidFill>
                  <a:srgbClr val="FF0000"/>
                </a:solidFill>
              </a:rPr>
              <a:t>Assistive Technology</a:t>
            </a:r>
            <a:endParaRPr lang="en-US" sz="2400" b="1" dirty="0">
              <a:solidFill>
                <a:srgbClr val="FF0000"/>
              </a:solidFill>
            </a:endParaRPr>
          </a:p>
          <a:p>
            <a:pPr lvl="3">
              <a:buFont typeface="Calibri" panose="020F0502020204030204" pitchFamily="34" charset="0"/>
              <a:buChar char="‒"/>
            </a:pPr>
            <a:r>
              <a:rPr lang="en-US" sz="2400" dirty="0" smtClean="0"/>
              <a:t>Includes low tech and high tech</a:t>
            </a:r>
            <a:endParaRPr lang="en-US" sz="2400" dirty="0">
              <a:sym typeface="Wingdings" panose="05000000000000000000" pitchFamily="2" charset="2"/>
            </a:endParaRPr>
          </a:p>
          <a:p>
            <a:pPr lvl="4">
              <a:buFont typeface="Wingdings" panose="05000000000000000000" pitchFamily="2" charset="2"/>
              <a:buChar char="Ø"/>
            </a:pPr>
            <a:r>
              <a:rPr lang="en-US" sz="2400" dirty="0" smtClean="0">
                <a:sym typeface="Wingdings" panose="05000000000000000000" pitchFamily="2" charset="2"/>
              </a:rPr>
              <a:t>Examples:  Low Tech = Communication Book/Picture Exchange , High Tech = Voice Out Device</a:t>
            </a:r>
          </a:p>
          <a:p>
            <a:pPr marL="749808" lvl="4" indent="0">
              <a:buNone/>
            </a:pPr>
            <a:endParaRPr lang="en-US" sz="2000" dirty="0"/>
          </a:p>
          <a:p>
            <a:pPr lvl="3">
              <a:buFont typeface="Calibri" panose="020F0502020204030204" pitchFamily="34" charset="0"/>
              <a:buChar char="‒"/>
            </a:pPr>
            <a:endParaRPr lang="en-US" sz="20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13098081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5" y="134938"/>
            <a:ext cx="12030074" cy="855662"/>
          </a:xfrm>
        </p:spPr>
        <p:txBody>
          <a:bodyPr>
            <a:normAutofit/>
          </a:bodyPr>
          <a:lstStyle/>
          <a:p>
            <a:r>
              <a:rPr lang="en-US" b="1" u="sng" dirty="0" smtClean="0"/>
              <a:t>IEP Implementation:  Special Considerations Page</a:t>
            </a:r>
            <a:endParaRPr lang="en-US" b="1" u="sng" dirty="0"/>
          </a:p>
        </p:txBody>
      </p:sp>
      <p:sp>
        <p:nvSpPr>
          <p:cNvPr id="4" name="Content Placeholder 2"/>
          <p:cNvSpPr txBox="1">
            <a:spLocks/>
          </p:cNvSpPr>
          <p:nvPr/>
        </p:nvSpPr>
        <p:spPr>
          <a:xfrm>
            <a:off x="161925" y="990600"/>
            <a:ext cx="12030075" cy="53965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smtClean="0"/>
              <a:t>Answer each question/section </a:t>
            </a:r>
            <a:r>
              <a:rPr lang="en-US" sz="2800" u="sng" dirty="0" smtClean="0"/>
              <a:t>AND</a:t>
            </a:r>
            <a:r>
              <a:rPr lang="en-US" sz="2800" dirty="0" smtClean="0"/>
              <a:t> complete the corresponding sections in the IEP</a:t>
            </a:r>
          </a:p>
          <a:p>
            <a:pPr lvl="2">
              <a:buFont typeface="Arial" panose="020B0604020202020204" pitchFamily="34" charset="0"/>
              <a:buChar char="•"/>
            </a:pPr>
            <a:r>
              <a:rPr lang="en-US" sz="2000" b="1" dirty="0" smtClean="0">
                <a:solidFill>
                  <a:srgbClr val="FF0000"/>
                </a:solidFill>
              </a:rPr>
              <a:t>“</a:t>
            </a:r>
            <a:r>
              <a:rPr lang="en-US" sz="2400" b="1" i="1" dirty="0" smtClean="0">
                <a:solidFill>
                  <a:srgbClr val="FF0000"/>
                </a:solidFill>
              </a:rPr>
              <a:t>Extended School Year</a:t>
            </a:r>
            <a:r>
              <a:rPr lang="en-US" sz="2400" b="1" dirty="0" smtClean="0">
                <a:solidFill>
                  <a:srgbClr val="FF0000"/>
                </a:solidFill>
              </a:rPr>
              <a:t>? (ESY)”</a:t>
            </a:r>
            <a:endParaRPr lang="en-US" sz="2400" b="1" dirty="0">
              <a:solidFill>
                <a:srgbClr val="FF0000"/>
              </a:solidFill>
            </a:endParaRPr>
          </a:p>
          <a:p>
            <a:pPr lvl="3">
              <a:buFont typeface="Calibri" panose="020F0502020204030204" pitchFamily="34" charset="0"/>
              <a:buChar char="‒"/>
            </a:pPr>
            <a:r>
              <a:rPr lang="en-US" sz="2400" dirty="0"/>
              <a:t>If </a:t>
            </a:r>
            <a:r>
              <a:rPr lang="en-US" sz="2400" dirty="0" smtClean="0"/>
              <a:t>eligible, </a:t>
            </a:r>
            <a:r>
              <a:rPr lang="en-US" sz="2400" u="sng" dirty="0" smtClean="0"/>
              <a:t>MUST</a:t>
            </a:r>
            <a:r>
              <a:rPr lang="en-US" sz="2400" dirty="0" smtClean="0"/>
              <a:t> complete Form-B</a:t>
            </a:r>
            <a:endParaRPr lang="en-US" sz="2400" dirty="0">
              <a:sym typeface="Wingdings" panose="05000000000000000000" pitchFamily="2" charset="2"/>
            </a:endParaRPr>
          </a:p>
          <a:p>
            <a:pPr lvl="3">
              <a:buFont typeface="Calibri" panose="020F0502020204030204" pitchFamily="34" charset="0"/>
              <a:buChar char="‒"/>
            </a:pPr>
            <a:r>
              <a:rPr lang="en-US" sz="2400" dirty="0" smtClean="0">
                <a:sym typeface="Wingdings" panose="05000000000000000000" pitchFamily="2" charset="2"/>
              </a:rPr>
              <a:t>If addressing at later date, MUST include the date ESY will be addressed</a:t>
            </a:r>
          </a:p>
          <a:p>
            <a:pPr lvl="3">
              <a:buFont typeface="Calibri" panose="020F0502020204030204" pitchFamily="34" charset="0"/>
              <a:buChar char="‒"/>
            </a:pPr>
            <a:r>
              <a:rPr lang="en-US" sz="2400" b="1" dirty="0" smtClean="0">
                <a:sym typeface="Wingdings" panose="05000000000000000000" pitchFamily="2" charset="2"/>
              </a:rPr>
              <a:t>Helpful Resource</a:t>
            </a:r>
            <a:r>
              <a:rPr lang="en-US" sz="2400" dirty="0" smtClean="0">
                <a:sym typeface="Wingdings" panose="05000000000000000000" pitchFamily="2" charset="2"/>
              </a:rPr>
              <a:t>:  </a:t>
            </a:r>
            <a:r>
              <a:rPr lang="en-US" sz="2400" dirty="0">
                <a:sym typeface="Wingdings" panose="05000000000000000000" pitchFamily="2" charset="2"/>
              </a:rPr>
              <a:t>DESE ESY:  </a:t>
            </a:r>
            <a:r>
              <a:rPr lang="en-US" sz="2400" dirty="0">
                <a:sym typeface="Wingdings" panose="05000000000000000000" pitchFamily="2" charset="2"/>
                <a:hlinkClick r:id="rId2"/>
              </a:rPr>
              <a:t>https://</a:t>
            </a:r>
            <a:r>
              <a:rPr lang="en-US" sz="2400" dirty="0" smtClean="0">
                <a:sym typeface="Wingdings" panose="05000000000000000000" pitchFamily="2" charset="2"/>
                <a:hlinkClick r:id="rId2"/>
              </a:rPr>
              <a:t>dese.mo.gov/special-education/compliance/extended-school-year-policies</a:t>
            </a:r>
            <a:r>
              <a:rPr lang="en-US" sz="2400" dirty="0" smtClean="0">
                <a:sym typeface="Wingdings" panose="05000000000000000000" pitchFamily="2" charset="2"/>
              </a:rPr>
              <a:t>   </a:t>
            </a:r>
          </a:p>
          <a:p>
            <a:pPr marL="749808" lvl="4" indent="0">
              <a:buNone/>
            </a:pPr>
            <a:endParaRPr lang="en-US" sz="2000" dirty="0"/>
          </a:p>
          <a:p>
            <a:pPr lvl="2">
              <a:buFont typeface="Arial" panose="020B0604020202020204" pitchFamily="34" charset="0"/>
              <a:buChar char="•"/>
            </a:pPr>
            <a:r>
              <a:rPr lang="en-US" sz="2400" b="1" dirty="0" smtClean="0">
                <a:solidFill>
                  <a:srgbClr val="FF0000"/>
                </a:solidFill>
              </a:rPr>
              <a:t>Transfer of Rights</a:t>
            </a:r>
            <a:endParaRPr lang="en-US" sz="2400" b="1" dirty="0">
              <a:solidFill>
                <a:srgbClr val="FF0000"/>
              </a:solidFill>
            </a:endParaRPr>
          </a:p>
          <a:p>
            <a:pPr lvl="3">
              <a:buFont typeface="Calibri" panose="020F0502020204030204" pitchFamily="34" charset="0"/>
              <a:buChar char="‒"/>
            </a:pPr>
            <a:r>
              <a:rPr lang="en-US" sz="2400" dirty="0" smtClean="0"/>
              <a:t>Initial date given remains same in each sequential IEP</a:t>
            </a:r>
            <a:endParaRPr lang="en-US" sz="2400" dirty="0">
              <a:sym typeface="Wingdings" panose="05000000000000000000" pitchFamily="2" charset="2"/>
            </a:endParaRPr>
          </a:p>
          <a:p>
            <a:pPr lvl="3">
              <a:buFont typeface="Calibri" panose="020F0502020204030204" pitchFamily="34" charset="0"/>
              <a:buChar char="‒"/>
            </a:pPr>
            <a:endParaRPr lang="en-US" sz="20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1803329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030074" cy="627062"/>
          </a:xfrm>
        </p:spPr>
        <p:txBody>
          <a:bodyPr>
            <a:normAutofit fontScale="90000"/>
          </a:bodyPr>
          <a:lstStyle/>
          <a:p>
            <a:r>
              <a:rPr lang="en-US" b="1" u="sng" dirty="0" smtClean="0"/>
              <a:t>IEP Implementation:  Special Considerations Page</a:t>
            </a:r>
            <a:endParaRPr lang="en-US" b="1" u="sng" dirty="0"/>
          </a:p>
        </p:txBody>
      </p:sp>
      <p:sp>
        <p:nvSpPr>
          <p:cNvPr id="4" name="Content Placeholder 2"/>
          <p:cNvSpPr txBox="1">
            <a:spLocks/>
          </p:cNvSpPr>
          <p:nvPr/>
        </p:nvSpPr>
        <p:spPr>
          <a:xfrm>
            <a:off x="161925" y="627062"/>
            <a:ext cx="12030075" cy="57600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 </a:t>
            </a:r>
            <a:r>
              <a:rPr lang="en-US" sz="2800" dirty="0" smtClean="0"/>
              <a:t> Transfer of Rights</a:t>
            </a:r>
          </a:p>
          <a:p>
            <a:pPr lvl="2">
              <a:buFont typeface="Arial" panose="020B0604020202020204" pitchFamily="34" charset="0"/>
              <a:buChar char="•"/>
            </a:pPr>
            <a:r>
              <a:rPr lang="en-US" sz="2000" b="1" dirty="0" smtClean="0">
                <a:solidFill>
                  <a:srgbClr val="FF0000"/>
                </a:solidFill>
              </a:rPr>
              <a:t>“</a:t>
            </a:r>
            <a:r>
              <a:rPr lang="en-US" sz="2400" b="1" i="1" dirty="0" smtClean="0">
                <a:solidFill>
                  <a:srgbClr val="FF0000"/>
                </a:solidFill>
              </a:rPr>
              <a:t>Does the student exhibit behaviors that impeded his/her learning or that of others</a:t>
            </a:r>
            <a:r>
              <a:rPr lang="en-US" sz="2400" b="1" dirty="0" smtClean="0">
                <a:solidFill>
                  <a:srgbClr val="FF0000"/>
                </a:solidFill>
              </a:rPr>
              <a:t>?”</a:t>
            </a:r>
          </a:p>
          <a:p>
            <a:pPr lvl="3">
              <a:buFont typeface="Calibri" panose="020F0502020204030204" pitchFamily="34" charset="0"/>
              <a:buChar char="‒"/>
            </a:pPr>
            <a:r>
              <a:rPr lang="en-US" sz="2400" dirty="0" smtClean="0"/>
              <a:t>If yes, strategies and supports must be </a:t>
            </a:r>
            <a:r>
              <a:rPr lang="en-US" sz="2400" u="sng" dirty="0" smtClean="0"/>
              <a:t>considered</a:t>
            </a:r>
            <a:r>
              <a:rPr lang="en-US" sz="2400" dirty="0" smtClean="0"/>
              <a:t> by the IEP team </a:t>
            </a:r>
            <a:r>
              <a:rPr lang="en-US" sz="2400" dirty="0" smtClean="0">
                <a:sym typeface="Wingdings" panose="05000000000000000000" pitchFamily="2" charset="2"/>
              </a:rPr>
              <a:t>  If determined necessary, must be addressed in the IEP</a:t>
            </a:r>
          </a:p>
          <a:p>
            <a:pPr lvl="3">
              <a:buFont typeface="Calibri" panose="020F0502020204030204" pitchFamily="34" charset="0"/>
              <a:buChar char="‒"/>
            </a:pPr>
            <a:r>
              <a:rPr lang="en-US" sz="2400" dirty="0" smtClean="0">
                <a:sym typeface="Wingdings" panose="05000000000000000000" pitchFamily="2" charset="2"/>
              </a:rPr>
              <a:t>If a behavior intervention plan exists, it must be a part of the IEP</a:t>
            </a:r>
          </a:p>
          <a:p>
            <a:pPr lvl="3">
              <a:buFont typeface="Calibri" panose="020F0502020204030204" pitchFamily="34" charset="0"/>
              <a:buChar char="‒"/>
            </a:pPr>
            <a:r>
              <a:rPr lang="en-US" sz="2400" b="1" dirty="0">
                <a:sym typeface="Wingdings" panose="05000000000000000000" pitchFamily="2" charset="2"/>
              </a:rPr>
              <a:t>Helpful Resource</a:t>
            </a:r>
            <a:r>
              <a:rPr lang="en-US" sz="2400" dirty="0">
                <a:sym typeface="Wingdings" panose="05000000000000000000" pitchFamily="2" charset="2"/>
              </a:rPr>
              <a:t>:  DESE </a:t>
            </a:r>
            <a:r>
              <a:rPr lang="en-US" sz="2400" dirty="0" smtClean="0">
                <a:sym typeface="Wingdings" panose="05000000000000000000" pitchFamily="2" charset="2"/>
              </a:rPr>
              <a:t>Functional Behavior Assessment (FBA)/Behavior Intervention Plan (BIP) FAQ</a:t>
            </a:r>
            <a:r>
              <a:rPr lang="en-US" sz="2400" dirty="0">
                <a:sym typeface="Wingdings" panose="05000000000000000000" pitchFamily="2" charset="2"/>
              </a:rPr>
              <a:t>:  </a:t>
            </a:r>
            <a:r>
              <a:rPr lang="en-US" sz="2400" dirty="0">
                <a:sym typeface="Wingdings" panose="05000000000000000000" pitchFamily="2" charset="2"/>
                <a:hlinkClick r:id="rId2"/>
              </a:rPr>
              <a:t>https://</a:t>
            </a:r>
            <a:r>
              <a:rPr lang="en-US" sz="2400" dirty="0" smtClean="0">
                <a:sym typeface="Wingdings" panose="05000000000000000000" pitchFamily="2" charset="2"/>
                <a:hlinkClick r:id="rId2"/>
              </a:rPr>
              <a:t>dese.mo.gov/special-education/compliance/fbabip-faqs</a:t>
            </a:r>
            <a:r>
              <a:rPr lang="en-US" sz="2400" dirty="0" smtClean="0">
                <a:sym typeface="Wingdings" panose="05000000000000000000" pitchFamily="2" charset="2"/>
              </a:rPr>
              <a:t> </a:t>
            </a:r>
            <a:endParaRPr lang="en-US" sz="2400" dirty="0">
              <a:sym typeface="Wingdings" panose="05000000000000000000" pitchFamily="2" charset="2"/>
            </a:endParaRPr>
          </a:p>
          <a:p>
            <a:pPr lvl="3">
              <a:buFont typeface="Calibri" panose="020F0502020204030204" pitchFamily="34" charset="0"/>
              <a:buChar char="‒"/>
            </a:pPr>
            <a:endParaRPr lang="en-US" sz="2000" dirty="0">
              <a:sym typeface="Wingdings" panose="05000000000000000000" pitchFamily="2" charset="2"/>
            </a:endParaRPr>
          </a:p>
          <a:p>
            <a:pPr lvl="2">
              <a:buFont typeface="Arial" panose="020B0604020202020204" pitchFamily="34" charset="0"/>
              <a:buChar char="•"/>
            </a:pPr>
            <a:r>
              <a:rPr lang="en-US" sz="2400" b="1" dirty="0" smtClean="0">
                <a:solidFill>
                  <a:srgbClr val="FF0000"/>
                </a:solidFill>
              </a:rPr>
              <a:t>“</a:t>
            </a:r>
            <a:r>
              <a:rPr lang="en-US" sz="2400" b="1" i="1" dirty="0" smtClean="0">
                <a:solidFill>
                  <a:srgbClr val="FF0000"/>
                </a:solidFill>
              </a:rPr>
              <a:t>Extended School Year</a:t>
            </a:r>
            <a:r>
              <a:rPr lang="en-US" sz="2400" b="1" dirty="0" smtClean="0">
                <a:solidFill>
                  <a:srgbClr val="FF0000"/>
                </a:solidFill>
              </a:rPr>
              <a:t>? (ESY)”</a:t>
            </a:r>
            <a:endParaRPr lang="en-US" sz="2400" b="1" dirty="0">
              <a:solidFill>
                <a:srgbClr val="FF0000"/>
              </a:solidFill>
            </a:endParaRPr>
          </a:p>
          <a:p>
            <a:pPr lvl="3">
              <a:buFont typeface="Calibri" panose="020F0502020204030204" pitchFamily="34" charset="0"/>
              <a:buChar char="‒"/>
            </a:pPr>
            <a:r>
              <a:rPr lang="en-US" sz="2400" dirty="0"/>
              <a:t>If </a:t>
            </a:r>
            <a:r>
              <a:rPr lang="en-US" sz="2400" dirty="0" smtClean="0"/>
              <a:t>eligible, </a:t>
            </a:r>
            <a:r>
              <a:rPr lang="en-US" sz="2400" u="sng" dirty="0" smtClean="0"/>
              <a:t>MUST</a:t>
            </a:r>
            <a:r>
              <a:rPr lang="en-US" sz="2400" dirty="0" smtClean="0"/>
              <a:t> complete Form-B</a:t>
            </a:r>
            <a:endParaRPr lang="en-US" sz="2400" dirty="0">
              <a:sym typeface="Wingdings" panose="05000000000000000000" pitchFamily="2" charset="2"/>
            </a:endParaRPr>
          </a:p>
          <a:p>
            <a:pPr lvl="3">
              <a:buFont typeface="Calibri" panose="020F0502020204030204" pitchFamily="34" charset="0"/>
              <a:buChar char="‒"/>
            </a:pPr>
            <a:r>
              <a:rPr lang="en-US" sz="2400" dirty="0" smtClean="0">
                <a:sym typeface="Wingdings" panose="05000000000000000000" pitchFamily="2" charset="2"/>
              </a:rPr>
              <a:t>If addressing at later date, MUST include the date ESY will be addressed</a:t>
            </a:r>
          </a:p>
          <a:p>
            <a:pPr lvl="3">
              <a:buFont typeface="Calibri" panose="020F0502020204030204" pitchFamily="34" charset="0"/>
              <a:buChar char="‒"/>
            </a:pPr>
            <a:r>
              <a:rPr lang="en-US" sz="2400" b="1" dirty="0" smtClean="0">
                <a:sym typeface="Wingdings" panose="05000000000000000000" pitchFamily="2" charset="2"/>
              </a:rPr>
              <a:t>Helpful Resource</a:t>
            </a:r>
            <a:r>
              <a:rPr lang="en-US" sz="2400" dirty="0" smtClean="0">
                <a:sym typeface="Wingdings" panose="05000000000000000000" pitchFamily="2" charset="2"/>
              </a:rPr>
              <a:t>:  </a:t>
            </a:r>
            <a:r>
              <a:rPr lang="en-US" sz="2400" dirty="0">
                <a:sym typeface="Wingdings" panose="05000000000000000000" pitchFamily="2" charset="2"/>
              </a:rPr>
              <a:t>DESE ESY:  </a:t>
            </a:r>
            <a:r>
              <a:rPr lang="en-US" sz="2400" dirty="0">
                <a:sym typeface="Wingdings" panose="05000000000000000000" pitchFamily="2" charset="2"/>
                <a:hlinkClick r:id="rId3"/>
              </a:rPr>
              <a:t>https://</a:t>
            </a:r>
            <a:r>
              <a:rPr lang="en-US" sz="2400" dirty="0" smtClean="0">
                <a:sym typeface="Wingdings" panose="05000000000000000000" pitchFamily="2" charset="2"/>
                <a:hlinkClick r:id="rId3"/>
              </a:rPr>
              <a:t>dese.mo.gov/special-education/compliance/extended-school-year-policies</a:t>
            </a:r>
            <a:r>
              <a:rPr lang="en-US" sz="2400" dirty="0" smtClean="0">
                <a:sym typeface="Wingdings" panose="05000000000000000000" pitchFamily="2" charset="2"/>
              </a:rPr>
              <a:t>   </a:t>
            </a:r>
          </a:p>
          <a:p>
            <a:pPr marL="749808" lvl="4" indent="0">
              <a:buNone/>
            </a:pPr>
            <a:endParaRPr lang="en-US" sz="2000" dirty="0"/>
          </a:p>
          <a:p>
            <a:pPr lvl="3">
              <a:buFont typeface="Calibri" panose="020F0502020204030204" pitchFamily="34" charset="0"/>
              <a:buChar char="‒"/>
            </a:pPr>
            <a:endParaRPr lang="en-US" sz="20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3177002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6" y="0"/>
            <a:ext cx="12030074" cy="660400"/>
          </a:xfrm>
        </p:spPr>
        <p:txBody>
          <a:bodyPr>
            <a:normAutofit fontScale="90000"/>
          </a:bodyPr>
          <a:lstStyle/>
          <a:p>
            <a:r>
              <a:rPr lang="en-US" b="1" u="sng" dirty="0" smtClean="0"/>
              <a:t>IEP Implementation:  Goals &amp; Objectives</a:t>
            </a:r>
            <a:endParaRPr lang="en-US" b="1" u="sng" dirty="0"/>
          </a:p>
        </p:txBody>
      </p:sp>
      <p:sp>
        <p:nvSpPr>
          <p:cNvPr id="4" name="Content Placeholder 2"/>
          <p:cNvSpPr txBox="1">
            <a:spLocks/>
          </p:cNvSpPr>
          <p:nvPr/>
        </p:nvSpPr>
        <p:spPr>
          <a:xfrm>
            <a:off x="312050" y="660400"/>
            <a:ext cx="12030075" cy="5689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buFont typeface="Wingdings" panose="05000000000000000000" pitchFamily="2" charset="2"/>
              <a:buChar char="q"/>
            </a:pPr>
            <a:r>
              <a:rPr lang="en-US" sz="2400" dirty="0"/>
              <a:t> </a:t>
            </a:r>
            <a:r>
              <a:rPr lang="en-US" sz="2400" dirty="0" smtClean="0"/>
              <a:t> Instructionally relevant</a:t>
            </a:r>
          </a:p>
          <a:p>
            <a:pPr marL="0" lvl="0" indent="0">
              <a:buNone/>
            </a:pPr>
            <a:endParaRPr lang="en-US" sz="800" dirty="0"/>
          </a:p>
          <a:p>
            <a:pPr lvl="0">
              <a:buFont typeface="Wingdings" panose="05000000000000000000" pitchFamily="2" charset="2"/>
              <a:buChar char="q"/>
            </a:pPr>
            <a:r>
              <a:rPr lang="en-US" sz="2400" dirty="0" smtClean="0"/>
              <a:t>  Written </a:t>
            </a:r>
            <a:r>
              <a:rPr lang="en-US" sz="2400" dirty="0"/>
              <a:t>in observable, measurable </a:t>
            </a:r>
            <a:r>
              <a:rPr lang="en-US" sz="2400" dirty="0" smtClean="0"/>
              <a:t>terms</a:t>
            </a:r>
          </a:p>
          <a:p>
            <a:pPr marL="0" lvl="0" indent="0">
              <a:buNone/>
            </a:pPr>
            <a:endParaRPr lang="en-US" sz="800" dirty="0"/>
          </a:p>
          <a:p>
            <a:pPr lvl="0">
              <a:buFont typeface="Wingdings" panose="05000000000000000000" pitchFamily="2" charset="2"/>
              <a:buChar char="q"/>
            </a:pPr>
            <a:r>
              <a:rPr lang="en-US" sz="2400" dirty="0" smtClean="0"/>
              <a:t>  Written </a:t>
            </a:r>
            <a:r>
              <a:rPr lang="en-US" sz="2400" dirty="0"/>
              <a:t>in terms that parents and professionals can </a:t>
            </a:r>
            <a:r>
              <a:rPr lang="en-US" sz="2400" dirty="0" smtClean="0"/>
              <a:t>understand</a:t>
            </a:r>
          </a:p>
          <a:p>
            <a:pPr marL="0" lvl="0" indent="0">
              <a:buNone/>
            </a:pPr>
            <a:r>
              <a:rPr lang="en-US" dirty="0" smtClean="0"/>
              <a:t> </a:t>
            </a:r>
            <a:endParaRPr lang="en-US" dirty="0"/>
          </a:p>
          <a:p>
            <a:pPr>
              <a:buFont typeface="Wingdings" panose="05000000000000000000" pitchFamily="2" charset="2"/>
              <a:buChar char="q"/>
            </a:pPr>
            <a:r>
              <a:rPr lang="en-US" sz="2400" b="1" dirty="0" smtClean="0"/>
              <a:t>  Linked </a:t>
            </a:r>
            <a:r>
              <a:rPr lang="en-US" sz="2400" b="1" u="sng" dirty="0"/>
              <a:t>directly</a:t>
            </a:r>
            <a:r>
              <a:rPr lang="en-US" sz="2400" b="1" dirty="0"/>
              <a:t> to areas identified within the student’s </a:t>
            </a:r>
            <a:r>
              <a:rPr lang="en-US" sz="2400" b="1" dirty="0" smtClean="0"/>
              <a:t>PLAAFP</a:t>
            </a:r>
          </a:p>
          <a:p>
            <a:pPr marL="0" indent="0">
              <a:buNone/>
            </a:pPr>
            <a:endParaRPr lang="en-US" sz="800" b="1" dirty="0"/>
          </a:p>
          <a:p>
            <a:pPr>
              <a:buFont typeface="Wingdings" panose="05000000000000000000" pitchFamily="2" charset="2"/>
              <a:buChar char="q"/>
            </a:pPr>
            <a:r>
              <a:rPr lang="en-US" sz="2400" dirty="0" smtClean="0"/>
              <a:t>  </a:t>
            </a:r>
            <a:r>
              <a:rPr lang="en-US" sz="2400" dirty="0"/>
              <a:t>Achievable in relationship to the student’s rate of progress, strengths, and needs as identified in the </a:t>
            </a:r>
            <a:r>
              <a:rPr lang="en-US" sz="2400" dirty="0" smtClean="0"/>
              <a:t>PLAAFP</a:t>
            </a:r>
          </a:p>
          <a:p>
            <a:pPr marL="0" indent="0">
              <a:buNone/>
            </a:pPr>
            <a:endParaRPr lang="en-US" sz="800" dirty="0" smtClean="0"/>
          </a:p>
          <a:p>
            <a:pPr>
              <a:buFont typeface="Wingdings" panose="05000000000000000000" pitchFamily="2" charset="2"/>
              <a:buChar char="q"/>
            </a:pPr>
            <a:r>
              <a:rPr lang="en-US" sz="2400" dirty="0"/>
              <a:t>Enables the student to be involved in the general education curriculum, and for ESCE/Preschool, participate in   appropriate activities</a:t>
            </a:r>
          </a:p>
          <a:p>
            <a:pPr>
              <a:buFont typeface="Wingdings" panose="05000000000000000000" pitchFamily="2" charset="2"/>
              <a:buChar char="q"/>
            </a:pPr>
            <a:endParaRPr lang="en-US" dirty="0"/>
          </a:p>
          <a:p>
            <a:pPr marL="201168" lvl="1" indent="0">
              <a:buNone/>
            </a:pPr>
            <a:endParaRPr lang="en-US" sz="2000" dirty="0"/>
          </a:p>
          <a:p>
            <a:pPr lvl="3">
              <a:buFont typeface="Calibri" panose="020F0502020204030204" pitchFamily="34" charset="0"/>
              <a:buChar char="‒"/>
            </a:pPr>
            <a:endParaRPr lang="en-US" sz="20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39041265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12191999" cy="855662"/>
          </a:xfrm>
        </p:spPr>
        <p:txBody>
          <a:bodyPr>
            <a:normAutofit/>
          </a:bodyPr>
          <a:lstStyle/>
          <a:p>
            <a:r>
              <a:rPr lang="en-US" b="1" u="sng" dirty="0" smtClean="0"/>
              <a:t>IEP Implementation:  Goals &amp; Objectives</a:t>
            </a:r>
            <a:r>
              <a:rPr lang="en-US" b="1" dirty="0" smtClean="0"/>
              <a:t>   </a:t>
            </a:r>
            <a:r>
              <a:rPr lang="en-US" sz="1600" i="1" dirty="0" smtClean="0"/>
              <a:t>(continued)</a:t>
            </a:r>
            <a:endParaRPr lang="en-US" sz="1600" b="1" u="sng" dirty="0"/>
          </a:p>
        </p:txBody>
      </p:sp>
      <p:sp>
        <p:nvSpPr>
          <p:cNvPr id="4" name="Content Placeholder 2"/>
          <p:cNvSpPr txBox="1">
            <a:spLocks/>
          </p:cNvSpPr>
          <p:nvPr/>
        </p:nvSpPr>
        <p:spPr>
          <a:xfrm>
            <a:off x="0" y="762000"/>
            <a:ext cx="12191999" cy="557056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r>
              <a:rPr lang="en-US" sz="2400" dirty="0" smtClean="0"/>
              <a:t>  Time-bound</a:t>
            </a:r>
            <a:r>
              <a:rPr lang="en-US" sz="2400" dirty="0"/>
              <a:t>… reasonably calculated to be accomplished in one year</a:t>
            </a:r>
          </a:p>
          <a:p>
            <a:pPr marL="201168" lvl="1" indent="0">
              <a:buNone/>
            </a:pPr>
            <a:endParaRPr lang="en-US" sz="2000" dirty="0"/>
          </a:p>
          <a:p>
            <a:pPr lvl="1">
              <a:buFont typeface="Wingdings" panose="05000000000000000000" pitchFamily="2" charset="2"/>
              <a:buChar char="q"/>
            </a:pPr>
            <a:r>
              <a:rPr lang="en-US" sz="2000" dirty="0" smtClean="0"/>
              <a:t>  </a:t>
            </a:r>
            <a:r>
              <a:rPr lang="en-US" sz="2400" dirty="0" smtClean="0"/>
              <a:t>Include </a:t>
            </a:r>
            <a:r>
              <a:rPr lang="en-US" sz="2400" dirty="0"/>
              <a:t>a description of benchmarks or short-term objectives aligned to achievement &amp; </a:t>
            </a:r>
            <a:endParaRPr lang="en-US" sz="2400" dirty="0" smtClean="0"/>
          </a:p>
          <a:p>
            <a:pPr marL="201168" lvl="1" indent="0">
              <a:buNone/>
            </a:pPr>
            <a:r>
              <a:rPr lang="en-US" sz="2400" dirty="0"/>
              <a:t> </a:t>
            </a:r>
            <a:r>
              <a:rPr lang="en-US" sz="2400" dirty="0" smtClean="0"/>
              <a:t>    alternate </a:t>
            </a:r>
            <a:r>
              <a:rPr lang="en-US" sz="2400" dirty="0"/>
              <a:t>achievement standards, for students taking alternate </a:t>
            </a:r>
            <a:r>
              <a:rPr lang="en-US" sz="2400" dirty="0" smtClean="0"/>
              <a:t>assessments</a:t>
            </a:r>
          </a:p>
          <a:p>
            <a:pPr marL="201168" lvl="1" indent="0">
              <a:buNone/>
            </a:pPr>
            <a:endParaRPr lang="en-US" sz="2000" dirty="0" smtClean="0"/>
          </a:p>
          <a:p>
            <a:pPr lvl="1">
              <a:buFont typeface="Wingdings" panose="05000000000000000000" pitchFamily="2" charset="2"/>
              <a:buChar char="q"/>
            </a:pPr>
            <a:r>
              <a:rPr lang="en-US" sz="2400" dirty="0" smtClean="0"/>
              <a:t>  Remember to write </a:t>
            </a:r>
            <a:r>
              <a:rPr lang="en-US" sz="2400" b="1" dirty="0" smtClean="0">
                <a:solidFill>
                  <a:srgbClr val="FF0000"/>
                </a:solidFill>
              </a:rPr>
              <a:t>S</a:t>
            </a:r>
            <a:r>
              <a:rPr lang="en-US" sz="2400" b="1" dirty="0" smtClean="0">
                <a:solidFill>
                  <a:srgbClr val="0070C0"/>
                </a:solidFill>
              </a:rPr>
              <a:t>M</a:t>
            </a:r>
            <a:r>
              <a:rPr lang="en-US" sz="2400" b="1" dirty="0" smtClean="0">
                <a:solidFill>
                  <a:srgbClr val="00B050"/>
                </a:solidFill>
              </a:rPr>
              <a:t>A</a:t>
            </a:r>
            <a:r>
              <a:rPr lang="en-US" sz="2400" b="1" dirty="0" smtClean="0">
                <a:solidFill>
                  <a:srgbClr val="FF9900"/>
                </a:solidFill>
              </a:rPr>
              <a:t>R</a:t>
            </a:r>
            <a:r>
              <a:rPr lang="en-US" sz="2400" b="1" dirty="0" smtClean="0">
                <a:solidFill>
                  <a:srgbClr val="7030A0"/>
                </a:solidFill>
              </a:rPr>
              <a:t>T</a:t>
            </a:r>
            <a:r>
              <a:rPr lang="en-US" sz="2400" dirty="0" smtClean="0"/>
              <a:t> Goals </a:t>
            </a:r>
            <a:r>
              <a:rPr lang="en-US" sz="2400" dirty="0" smtClean="0">
                <a:sym typeface="Wingdings" panose="05000000000000000000" pitchFamily="2" charset="2"/>
              </a:rPr>
              <a:t>  </a:t>
            </a:r>
            <a:r>
              <a:rPr lang="en-US" sz="2400" b="1" dirty="0" smtClean="0">
                <a:solidFill>
                  <a:srgbClr val="FF0000"/>
                </a:solidFill>
                <a:sym typeface="Wingdings" panose="05000000000000000000" pitchFamily="2" charset="2"/>
              </a:rPr>
              <a:t>Specific</a:t>
            </a:r>
            <a:r>
              <a:rPr lang="en-US" sz="2400" dirty="0" smtClean="0">
                <a:sym typeface="Wingdings" panose="05000000000000000000" pitchFamily="2" charset="2"/>
              </a:rPr>
              <a:t> + </a:t>
            </a:r>
            <a:r>
              <a:rPr lang="en-US" sz="2400" b="1" dirty="0" smtClean="0">
                <a:solidFill>
                  <a:srgbClr val="0070C0"/>
                </a:solidFill>
                <a:sym typeface="Wingdings" panose="05000000000000000000" pitchFamily="2" charset="2"/>
              </a:rPr>
              <a:t>Measurable</a:t>
            </a:r>
            <a:r>
              <a:rPr lang="en-US" sz="2400" dirty="0" smtClean="0">
                <a:sym typeface="Wingdings" panose="05000000000000000000" pitchFamily="2" charset="2"/>
              </a:rPr>
              <a:t> + </a:t>
            </a:r>
            <a:r>
              <a:rPr lang="en-US" sz="2400" b="1" dirty="0" smtClean="0">
                <a:solidFill>
                  <a:srgbClr val="00B050"/>
                </a:solidFill>
                <a:sym typeface="Wingdings" panose="05000000000000000000" pitchFamily="2" charset="2"/>
              </a:rPr>
              <a:t>Attainable</a:t>
            </a:r>
            <a:r>
              <a:rPr lang="en-US" sz="2400" dirty="0" smtClean="0">
                <a:sym typeface="Wingdings" panose="05000000000000000000" pitchFamily="2" charset="2"/>
              </a:rPr>
              <a:t> + </a:t>
            </a:r>
            <a:r>
              <a:rPr lang="en-US" sz="2400" b="1" dirty="0" smtClean="0">
                <a:solidFill>
                  <a:schemeClr val="accent1"/>
                </a:solidFill>
                <a:sym typeface="Wingdings" panose="05000000000000000000" pitchFamily="2" charset="2"/>
              </a:rPr>
              <a:t>Relevant</a:t>
            </a:r>
            <a:r>
              <a:rPr lang="en-US" sz="2400" dirty="0" smtClean="0">
                <a:sym typeface="Wingdings" panose="05000000000000000000" pitchFamily="2" charset="2"/>
              </a:rPr>
              <a:t> + </a:t>
            </a:r>
            <a:r>
              <a:rPr lang="en-US" sz="2400" b="1" dirty="0" smtClean="0">
                <a:solidFill>
                  <a:srgbClr val="7030A0"/>
                </a:solidFill>
                <a:sym typeface="Wingdings" panose="05000000000000000000" pitchFamily="2" charset="2"/>
              </a:rPr>
              <a:t>Time-</a:t>
            </a:r>
          </a:p>
          <a:p>
            <a:pPr marL="201168" lvl="1" indent="0">
              <a:buNone/>
            </a:pPr>
            <a:r>
              <a:rPr lang="en-US" sz="2400" b="1" dirty="0">
                <a:solidFill>
                  <a:srgbClr val="7030A0"/>
                </a:solidFill>
                <a:sym typeface="Wingdings" panose="05000000000000000000" pitchFamily="2" charset="2"/>
              </a:rPr>
              <a:t> </a:t>
            </a:r>
            <a:r>
              <a:rPr lang="en-US" sz="2400" b="1" dirty="0" smtClean="0">
                <a:solidFill>
                  <a:srgbClr val="7030A0"/>
                </a:solidFill>
                <a:sym typeface="Wingdings" panose="05000000000000000000" pitchFamily="2" charset="2"/>
              </a:rPr>
              <a:t>     Bound</a:t>
            </a:r>
            <a:r>
              <a:rPr lang="en-US" sz="2400" dirty="0" smtClean="0">
                <a:sym typeface="Wingdings" panose="05000000000000000000" pitchFamily="2" charset="2"/>
              </a:rPr>
              <a:t>  </a:t>
            </a:r>
          </a:p>
          <a:p>
            <a:pPr marL="201168" lvl="1" indent="0">
              <a:buNone/>
            </a:pPr>
            <a:endParaRPr lang="en-US" sz="2000" dirty="0" smtClean="0">
              <a:sym typeface="Wingdings" panose="05000000000000000000" pitchFamily="2" charset="2"/>
            </a:endParaRPr>
          </a:p>
          <a:p>
            <a:pPr lvl="1">
              <a:buFont typeface="Wingdings" panose="05000000000000000000" pitchFamily="2" charset="2"/>
              <a:buChar char="q"/>
            </a:pPr>
            <a:r>
              <a:rPr lang="en-US" sz="2000" dirty="0">
                <a:sym typeface="Wingdings" panose="05000000000000000000" pitchFamily="2" charset="2"/>
              </a:rPr>
              <a:t>  </a:t>
            </a:r>
            <a:r>
              <a:rPr lang="en-US" sz="2400" b="1" dirty="0" smtClean="0">
                <a:sym typeface="Wingdings" panose="05000000000000000000" pitchFamily="2" charset="2"/>
              </a:rPr>
              <a:t>Helpful Resource</a:t>
            </a:r>
            <a:r>
              <a:rPr lang="en-US" sz="2400" dirty="0" smtClean="0">
                <a:sym typeface="Wingdings" panose="05000000000000000000" pitchFamily="2" charset="2"/>
              </a:rPr>
              <a:t>:  </a:t>
            </a:r>
          </a:p>
          <a:p>
            <a:pPr lvl="2">
              <a:buFont typeface="Arial" panose="020B0604020202020204" pitchFamily="34" charset="0"/>
              <a:buChar char="•"/>
            </a:pPr>
            <a:r>
              <a:rPr lang="en-US" sz="2400" dirty="0" smtClean="0">
                <a:solidFill>
                  <a:schemeClr val="tx1"/>
                </a:solidFill>
                <a:sym typeface="Wingdings" panose="05000000000000000000" pitchFamily="2" charset="2"/>
              </a:rPr>
              <a:t>DESE </a:t>
            </a:r>
            <a:r>
              <a:rPr lang="en-US" sz="2400" dirty="0">
                <a:solidFill>
                  <a:schemeClr val="tx1"/>
                </a:solidFill>
                <a:sym typeface="Wingdings" panose="05000000000000000000" pitchFamily="2" charset="2"/>
              </a:rPr>
              <a:t>Goal FAQ</a:t>
            </a:r>
            <a:r>
              <a:rPr lang="en-US" sz="2400" dirty="0">
                <a:sym typeface="Wingdings" panose="05000000000000000000" pitchFamily="2" charset="2"/>
              </a:rPr>
              <a:t>:  </a:t>
            </a:r>
            <a:r>
              <a:rPr lang="en-US" sz="2400" dirty="0">
                <a:sym typeface="Wingdings" panose="05000000000000000000" pitchFamily="2" charset="2"/>
                <a:hlinkClick r:id="rId2"/>
              </a:rPr>
              <a:t>https://dese.mo.gov/faqs/measurable%20goals%20&amp;%</a:t>
            </a:r>
            <a:r>
              <a:rPr lang="en-US" sz="2400" dirty="0" smtClean="0">
                <a:sym typeface="Wingdings" panose="05000000000000000000" pitchFamily="2" charset="2"/>
                <a:hlinkClick r:id="rId2"/>
              </a:rPr>
              <a:t>20objectives</a:t>
            </a:r>
            <a:r>
              <a:rPr lang="en-US" sz="2400" dirty="0" smtClean="0">
                <a:sym typeface="Wingdings" panose="05000000000000000000" pitchFamily="2" charset="2"/>
              </a:rPr>
              <a:t> </a:t>
            </a:r>
            <a:endParaRPr lang="en-US" sz="2400" dirty="0"/>
          </a:p>
          <a:p>
            <a:endParaRPr lang="en-US" dirty="0"/>
          </a:p>
          <a:p>
            <a:pPr lvl="1">
              <a:buFont typeface="Wingdings" panose="05000000000000000000" pitchFamily="2" charset="2"/>
              <a:buChar char="q"/>
            </a:pPr>
            <a:r>
              <a:rPr lang="en-US" sz="2400" dirty="0" smtClean="0"/>
              <a:t>  Should be a goal written for EVERY service listed on the Services Summary Page</a:t>
            </a:r>
            <a:endParaRPr lang="en-US" sz="2400" dirty="0"/>
          </a:p>
          <a:p>
            <a:pPr marL="749808" lvl="4" indent="0">
              <a:buNone/>
            </a:pPr>
            <a:endParaRPr lang="en-US" sz="2000" dirty="0"/>
          </a:p>
          <a:p>
            <a:pPr lvl="3">
              <a:buFont typeface="Calibri" panose="020F0502020204030204" pitchFamily="34" charset="0"/>
              <a:buChar char="‒"/>
            </a:pPr>
            <a:endParaRPr lang="en-US" sz="20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31013506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1999" cy="855662"/>
          </a:xfrm>
        </p:spPr>
        <p:txBody>
          <a:bodyPr>
            <a:noAutofit/>
          </a:bodyPr>
          <a:lstStyle/>
          <a:p>
            <a:r>
              <a:rPr lang="en-US" sz="4000" b="1" u="sng" dirty="0" smtClean="0"/>
              <a:t>IEP Implementation:  Services Summary &amp; Reporting Progress</a:t>
            </a:r>
            <a:endParaRPr lang="en-US" sz="4000" b="1" u="sng" dirty="0"/>
          </a:p>
        </p:txBody>
      </p:sp>
      <p:sp>
        <p:nvSpPr>
          <p:cNvPr id="4" name="Content Placeholder 2"/>
          <p:cNvSpPr txBox="1">
            <a:spLocks/>
          </p:cNvSpPr>
          <p:nvPr/>
        </p:nvSpPr>
        <p:spPr>
          <a:xfrm>
            <a:off x="161925" y="855662"/>
            <a:ext cx="12030075" cy="52108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600" dirty="0" smtClean="0"/>
              <a:t>  Reporting Progress Section</a:t>
            </a:r>
          </a:p>
          <a:p>
            <a:pPr lvl="1">
              <a:buFont typeface="Arial" panose="020B0604020202020204" pitchFamily="34" charset="0"/>
              <a:buChar char="•"/>
            </a:pPr>
            <a:r>
              <a:rPr lang="en-US" sz="2400" dirty="0" smtClean="0"/>
              <a:t>  Include how often progress will be reported to parent</a:t>
            </a:r>
          </a:p>
          <a:p>
            <a:pPr lvl="2">
              <a:buFont typeface="Calibri" panose="020F0502020204030204" pitchFamily="34" charset="0"/>
              <a:buChar char="‒"/>
            </a:pPr>
            <a:r>
              <a:rPr lang="en-US" sz="2000" b="1" dirty="0" smtClean="0">
                <a:solidFill>
                  <a:srgbClr val="FF0000"/>
                </a:solidFill>
              </a:rPr>
              <a:t>St. Louis Public Schools reports progress every 5 weeks (Bi-Quarterly)</a:t>
            </a:r>
          </a:p>
          <a:p>
            <a:pPr marL="566928" lvl="3" indent="0">
              <a:buNone/>
            </a:pPr>
            <a:endParaRPr lang="en-US" sz="2000" dirty="0">
              <a:sym typeface="Wingdings" panose="05000000000000000000" pitchFamily="2" charset="2"/>
            </a:endParaRPr>
          </a:p>
          <a:p>
            <a:pPr>
              <a:buFont typeface="Wingdings" panose="05000000000000000000" pitchFamily="2" charset="2"/>
              <a:buChar char="q"/>
            </a:pPr>
            <a:r>
              <a:rPr lang="en-US" sz="2600" dirty="0" smtClean="0"/>
              <a:t>  Services Summary Section</a:t>
            </a:r>
            <a:endParaRPr lang="en-US" sz="2600" dirty="0"/>
          </a:p>
          <a:p>
            <a:pPr lvl="1">
              <a:buFont typeface="Arial" panose="020B0604020202020204" pitchFamily="34" charset="0"/>
              <a:buChar char="•"/>
            </a:pPr>
            <a:r>
              <a:rPr lang="en-US" sz="2400" dirty="0" smtClean="0"/>
              <a:t> Services must be tied to PLAAFP</a:t>
            </a:r>
          </a:p>
          <a:p>
            <a:pPr lvl="1">
              <a:buFont typeface="Arial" panose="020B0604020202020204" pitchFamily="34" charset="0"/>
              <a:buChar char="•"/>
            </a:pPr>
            <a:r>
              <a:rPr lang="en-US" sz="2400" dirty="0" smtClean="0"/>
              <a:t> Services must include amount, frequency and location</a:t>
            </a:r>
            <a:endParaRPr lang="en-US" sz="2400" dirty="0"/>
          </a:p>
          <a:p>
            <a:pPr lvl="1">
              <a:buFont typeface="Arial" panose="020B0604020202020204" pitchFamily="34" charset="0"/>
              <a:buChar char="•"/>
            </a:pPr>
            <a:r>
              <a:rPr lang="en-US" sz="2400" dirty="0" smtClean="0">
                <a:solidFill>
                  <a:schemeClr val="tx1"/>
                </a:solidFill>
              </a:rPr>
              <a:t> Compensatory services listed separately</a:t>
            </a:r>
            <a:endParaRPr lang="en-US" sz="2400" dirty="0">
              <a:solidFill>
                <a:schemeClr val="tx1"/>
              </a:solidFill>
            </a:endParaRPr>
          </a:p>
          <a:p>
            <a:pPr lvl="1">
              <a:buFont typeface="Arial" panose="020B0604020202020204" pitchFamily="34" charset="0"/>
              <a:buChar char="•"/>
            </a:pPr>
            <a:r>
              <a:rPr lang="en-US" sz="2400" dirty="0" smtClean="0"/>
              <a:t>Supplementary Aides/Services</a:t>
            </a:r>
          </a:p>
          <a:p>
            <a:pPr lvl="2">
              <a:buFont typeface="Calibri" panose="020F0502020204030204" pitchFamily="34" charset="0"/>
              <a:buChar char="‒"/>
            </a:pPr>
            <a:r>
              <a:rPr lang="en-US" sz="2000" dirty="0" smtClean="0"/>
              <a:t>Para Support Minutes</a:t>
            </a:r>
          </a:p>
          <a:p>
            <a:pPr lvl="2">
              <a:buFont typeface="Calibri" panose="020F0502020204030204" pitchFamily="34" charset="0"/>
              <a:buChar char="‒"/>
            </a:pPr>
            <a:r>
              <a:rPr lang="en-US" sz="2000" dirty="0" smtClean="0"/>
              <a:t>Consult Services (i.e., AAC Access, OT/PT/SLP consult, etc.)</a:t>
            </a:r>
            <a:endParaRPr lang="en-US" sz="2000" dirty="0"/>
          </a:p>
          <a:p>
            <a:pPr lvl="3">
              <a:buFont typeface="Calibri" panose="020F0502020204030204" pitchFamily="34" charset="0"/>
              <a:buChar char="‒"/>
            </a:pPr>
            <a:endParaRPr lang="en-US" sz="20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3051232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232"/>
            <a:ext cx="12191999" cy="855662"/>
          </a:xfrm>
        </p:spPr>
        <p:txBody>
          <a:bodyPr>
            <a:noAutofit/>
          </a:bodyPr>
          <a:lstStyle/>
          <a:p>
            <a:r>
              <a:rPr lang="en-US" sz="4000" b="1" u="sng" dirty="0" smtClean="0"/>
              <a:t>IEP Implementation:  Transportation as Related Services</a:t>
            </a:r>
            <a:endParaRPr lang="en-US" sz="4000" b="1" u="sng" dirty="0"/>
          </a:p>
        </p:txBody>
      </p:sp>
      <p:sp>
        <p:nvSpPr>
          <p:cNvPr id="4" name="Content Placeholder 2"/>
          <p:cNvSpPr txBox="1">
            <a:spLocks/>
          </p:cNvSpPr>
          <p:nvPr/>
        </p:nvSpPr>
        <p:spPr>
          <a:xfrm>
            <a:off x="161925" y="595430"/>
            <a:ext cx="12030075" cy="54710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Provided when students with disabilities cannot get to school to school in the same   manner as non-disabled </a:t>
            </a:r>
            <a:r>
              <a:rPr lang="en-US" sz="2800" dirty="0" smtClean="0"/>
              <a:t>peers</a:t>
            </a:r>
          </a:p>
          <a:p>
            <a:pPr>
              <a:buFont typeface="Wingdings" panose="05000000000000000000" pitchFamily="2" charset="2"/>
              <a:buChar char="q"/>
            </a:pPr>
            <a:endParaRPr lang="en-US" sz="2800" dirty="0" smtClean="0"/>
          </a:p>
          <a:p>
            <a:pPr>
              <a:buFont typeface="Wingdings" panose="05000000000000000000" pitchFamily="2" charset="2"/>
              <a:buChar char="q"/>
            </a:pPr>
            <a:r>
              <a:rPr lang="en-US" sz="2800" dirty="0" smtClean="0"/>
              <a:t>Includes travel to and from school and between schools</a:t>
            </a:r>
          </a:p>
          <a:p>
            <a:pPr>
              <a:buFont typeface="Wingdings" panose="05000000000000000000" pitchFamily="2" charset="2"/>
              <a:buChar char="q"/>
            </a:pPr>
            <a:endParaRPr lang="en-US" sz="2800" dirty="0"/>
          </a:p>
          <a:p>
            <a:pPr>
              <a:buFont typeface="Wingdings" panose="05000000000000000000" pitchFamily="2" charset="2"/>
              <a:buChar char="q"/>
            </a:pPr>
            <a:r>
              <a:rPr lang="en-US" sz="2800" dirty="0" smtClean="0"/>
              <a:t>Decisions must be made on individual basis not on a disability category or parent </a:t>
            </a:r>
          </a:p>
          <a:p>
            <a:pPr marL="0" indent="0">
              <a:buNone/>
            </a:pPr>
            <a:r>
              <a:rPr lang="en-US" sz="2800" dirty="0"/>
              <a:t> </a:t>
            </a:r>
            <a:r>
              <a:rPr lang="en-US" sz="2800" dirty="0" smtClean="0"/>
              <a:t>   request</a:t>
            </a:r>
          </a:p>
          <a:p>
            <a:pPr lvl="2">
              <a:buFont typeface="Calibri" panose="020F0502020204030204" pitchFamily="34" charset="0"/>
              <a:buChar char="‒"/>
            </a:pPr>
            <a:r>
              <a:rPr lang="en-US" sz="2400" dirty="0"/>
              <a:t> </a:t>
            </a:r>
            <a:r>
              <a:rPr lang="en-US" sz="2400" dirty="0" smtClean="0"/>
              <a:t> If IEP team determines that the student’s disability does </a:t>
            </a:r>
            <a:r>
              <a:rPr lang="en-US" sz="2400" u="sng" dirty="0" smtClean="0"/>
              <a:t>not</a:t>
            </a:r>
            <a:r>
              <a:rPr lang="en-US" sz="2400" dirty="0" smtClean="0"/>
              <a:t> </a:t>
            </a:r>
          </a:p>
          <a:p>
            <a:pPr marL="384048" lvl="2" indent="0">
              <a:buNone/>
            </a:pPr>
            <a:r>
              <a:rPr lang="en-US" sz="2400" dirty="0"/>
              <a:t> </a:t>
            </a:r>
            <a:r>
              <a:rPr lang="en-US" sz="2400" dirty="0" smtClean="0"/>
              <a:t>    impact his/her ability to self-transport, but the parent requests</a:t>
            </a:r>
          </a:p>
          <a:p>
            <a:pPr marL="384048" lvl="2" indent="0">
              <a:buNone/>
            </a:pPr>
            <a:r>
              <a:rPr lang="en-US" sz="2400" dirty="0"/>
              <a:t> </a:t>
            </a:r>
            <a:r>
              <a:rPr lang="en-US" sz="2400" dirty="0" smtClean="0"/>
              <a:t>    transportation for their child, transportation is NOT provided or</a:t>
            </a:r>
          </a:p>
          <a:p>
            <a:pPr marL="384048" lvl="2" indent="0">
              <a:buNone/>
            </a:pPr>
            <a:r>
              <a:rPr lang="en-US" sz="2400" dirty="0"/>
              <a:t> </a:t>
            </a:r>
            <a:r>
              <a:rPr lang="en-US" sz="2400" dirty="0" smtClean="0"/>
              <a:t>    included in the IEP</a:t>
            </a:r>
          </a:p>
          <a:p>
            <a:pPr marL="201168" lvl="1" indent="0">
              <a:buNone/>
            </a:pPr>
            <a:endParaRPr lang="en-US" sz="2000" dirty="0">
              <a:sym typeface="Wingdings" panose="05000000000000000000" pitchFamily="2" charset="2"/>
            </a:endParaRPr>
          </a:p>
          <a:p>
            <a:pPr>
              <a:buFont typeface="Wingdings" panose="05000000000000000000" pitchFamily="2" charset="2"/>
              <a:buChar char="q"/>
            </a:pPr>
            <a:endParaRPr lang="en-US" sz="2800" dirty="0" smtClean="0">
              <a:solidFill>
                <a:schemeClr val="tx1"/>
              </a:solidFill>
            </a:endParaRPr>
          </a:p>
          <a:p>
            <a:pPr lvl="3">
              <a:buFont typeface="Calibri" panose="020F0502020204030204" pitchFamily="34" charset="0"/>
              <a:buChar char="‒"/>
            </a:pPr>
            <a:endParaRPr lang="en-US" sz="2000" dirty="0" smtClean="0"/>
          </a:p>
          <a:p>
            <a:pPr lvl="2">
              <a:buFont typeface="Arial" panose="020B0604020202020204" pitchFamily="34" charset="0"/>
              <a:buChar char="•"/>
            </a:pPr>
            <a:endParaRPr lang="en-US" sz="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66" y="4039737"/>
            <a:ext cx="3158833" cy="2286995"/>
          </a:xfrm>
          <a:prstGeom prst="rect">
            <a:avLst/>
          </a:prstGeom>
        </p:spPr>
      </p:pic>
    </p:spTree>
    <p:extLst>
      <p:ext uri="{BB962C8B-B14F-4D97-AF65-F5344CB8AC3E}">
        <p14:creationId xmlns:p14="http://schemas.microsoft.com/office/powerpoint/2010/main" val="1075917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The Transfer Process</a:t>
            </a:r>
          </a:p>
        </p:txBody>
      </p:sp>
      <p:pic>
        <p:nvPicPr>
          <p:cNvPr id="4" name="Content Placeholder 3"/>
          <p:cNvPicPr>
            <a:picLocks noGrp="1" noChangeAspect="1"/>
          </p:cNvPicPr>
          <p:nvPr>
            <p:ph idx="1"/>
          </p:nvPr>
        </p:nvPicPr>
        <p:blipFill>
          <a:blip r:embed="rId2"/>
          <a:stretch>
            <a:fillRect/>
          </a:stretch>
        </p:blipFill>
        <p:spPr>
          <a:xfrm>
            <a:off x="3791663" y="2300854"/>
            <a:ext cx="4669000" cy="3113542"/>
          </a:xfrm>
          <a:prstGeom prst="rect">
            <a:avLst/>
          </a:prstGeom>
        </p:spPr>
      </p:pic>
    </p:spTree>
    <p:extLst>
      <p:ext uri="{BB962C8B-B14F-4D97-AF65-F5344CB8AC3E}">
        <p14:creationId xmlns:p14="http://schemas.microsoft.com/office/powerpoint/2010/main" val="1041357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232"/>
            <a:ext cx="12191999" cy="855662"/>
          </a:xfrm>
        </p:spPr>
        <p:txBody>
          <a:bodyPr>
            <a:noAutofit/>
          </a:bodyPr>
          <a:lstStyle/>
          <a:p>
            <a:r>
              <a:rPr lang="en-US" sz="4000" b="1" u="sng" dirty="0" smtClean="0"/>
              <a:t>IEP Implementation:  Transportation as Related Services</a:t>
            </a:r>
            <a:endParaRPr lang="en-US" sz="4000" b="1" u="sng" dirty="0"/>
          </a:p>
        </p:txBody>
      </p:sp>
      <p:sp>
        <p:nvSpPr>
          <p:cNvPr id="4" name="Content Placeholder 2"/>
          <p:cNvSpPr txBox="1">
            <a:spLocks/>
          </p:cNvSpPr>
          <p:nvPr/>
        </p:nvSpPr>
        <p:spPr>
          <a:xfrm>
            <a:off x="161925" y="595430"/>
            <a:ext cx="12030075" cy="54710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600" dirty="0" smtClean="0"/>
              <a:t>  </a:t>
            </a:r>
            <a:r>
              <a:rPr lang="en-US" sz="2800" dirty="0" smtClean="0"/>
              <a:t>Justification must be thoroughly documented in the PLAAFP</a:t>
            </a:r>
          </a:p>
          <a:p>
            <a:pPr lvl="2">
              <a:buFont typeface="Calibri" panose="020F0502020204030204" pitchFamily="34" charset="0"/>
              <a:buChar char="‒"/>
            </a:pPr>
            <a:r>
              <a:rPr lang="en-US" sz="2400" dirty="0" smtClean="0"/>
              <a:t>Nature and extend of disability which lends itself to the need for transportation as a related service</a:t>
            </a:r>
          </a:p>
          <a:p>
            <a:pPr marL="0" indent="0">
              <a:buNone/>
            </a:pPr>
            <a:endParaRPr lang="en-US" sz="2800" dirty="0" smtClean="0"/>
          </a:p>
          <a:p>
            <a:pPr>
              <a:buFont typeface="Wingdings" panose="05000000000000000000" pitchFamily="2" charset="2"/>
              <a:buChar char="q"/>
            </a:pPr>
            <a:r>
              <a:rPr lang="en-US" sz="2800" dirty="0" smtClean="0"/>
              <a:t>Need must be discussed and determined ANNUALLY by the IEP TEAM</a:t>
            </a:r>
          </a:p>
          <a:p>
            <a:pPr lvl="1">
              <a:buFont typeface="Arial" panose="020B0604020202020204" pitchFamily="34" charset="0"/>
              <a:buChar char="•"/>
            </a:pPr>
            <a:r>
              <a:rPr lang="en-US" sz="2400" dirty="0" smtClean="0"/>
              <a:t>  </a:t>
            </a:r>
            <a:r>
              <a:rPr lang="en-US" sz="2400" u="sng" dirty="0" smtClean="0"/>
              <a:t>Not</a:t>
            </a:r>
            <a:r>
              <a:rPr lang="en-US" sz="2400" dirty="0" smtClean="0"/>
              <a:t> automatic once written into IEP</a:t>
            </a:r>
          </a:p>
          <a:p>
            <a:pPr marL="201168" lvl="1" indent="0">
              <a:buNone/>
            </a:pPr>
            <a:endParaRPr lang="en-US" sz="2000" dirty="0">
              <a:sym typeface="Wingdings" panose="05000000000000000000" pitchFamily="2" charset="2"/>
            </a:endParaRPr>
          </a:p>
          <a:p>
            <a:pPr>
              <a:buFont typeface="Wingdings" panose="05000000000000000000" pitchFamily="2" charset="2"/>
              <a:buChar char="q"/>
            </a:pPr>
            <a:endParaRPr lang="en-US" sz="2800" dirty="0" smtClean="0">
              <a:solidFill>
                <a:schemeClr val="tx1"/>
              </a:solidFill>
            </a:endParaRPr>
          </a:p>
          <a:p>
            <a:pPr lvl="3">
              <a:buFont typeface="Calibri" panose="020F0502020204030204" pitchFamily="34" charset="0"/>
              <a:buChar char="‒"/>
            </a:pPr>
            <a:endParaRPr lang="en-US" sz="2000" dirty="0" smtClean="0"/>
          </a:p>
          <a:p>
            <a:pPr lvl="2">
              <a:buFont typeface="Arial" panose="020B0604020202020204" pitchFamily="34" charset="0"/>
              <a:buChar char="•"/>
            </a:pPr>
            <a:endParaRPr lang="en-US" sz="8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599" y="3571876"/>
            <a:ext cx="3619499" cy="2714624"/>
          </a:xfrm>
          <a:prstGeom prst="rect">
            <a:avLst/>
          </a:prstGeom>
        </p:spPr>
      </p:pic>
    </p:spTree>
    <p:extLst>
      <p:ext uri="{BB962C8B-B14F-4D97-AF65-F5344CB8AC3E}">
        <p14:creationId xmlns:p14="http://schemas.microsoft.com/office/powerpoint/2010/main" val="6562895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1925" y="855662"/>
            <a:ext cx="11371484" cy="7855278"/>
          </a:xfrm>
          <a:prstGeom prst="rect">
            <a:avLst/>
          </a:prstGeom>
        </p:spPr>
      </p:pic>
      <p:sp>
        <p:nvSpPr>
          <p:cNvPr id="2" name="Title 1"/>
          <p:cNvSpPr>
            <a:spLocks noGrp="1"/>
          </p:cNvSpPr>
          <p:nvPr>
            <p:ph type="title" idx="4294967295"/>
          </p:nvPr>
        </p:nvSpPr>
        <p:spPr>
          <a:xfrm>
            <a:off x="0" y="0"/>
            <a:ext cx="12191999" cy="855662"/>
          </a:xfrm>
        </p:spPr>
        <p:txBody>
          <a:bodyPr>
            <a:noAutofit/>
          </a:bodyPr>
          <a:lstStyle/>
          <a:p>
            <a:r>
              <a:rPr lang="en-US" sz="4000" b="1" u="sng" dirty="0" smtClean="0"/>
              <a:t>IEP Implementation:  Transportation as Related Services</a:t>
            </a:r>
            <a:endParaRPr lang="en-US" sz="4000" b="1" u="sng" dirty="0"/>
          </a:p>
        </p:txBody>
      </p:sp>
      <p:sp>
        <p:nvSpPr>
          <p:cNvPr id="4" name="Content Placeholder 2"/>
          <p:cNvSpPr txBox="1">
            <a:spLocks/>
          </p:cNvSpPr>
          <p:nvPr/>
        </p:nvSpPr>
        <p:spPr>
          <a:xfrm>
            <a:off x="161925" y="855662"/>
            <a:ext cx="12030075" cy="836660"/>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600" b="1" dirty="0" smtClean="0">
                <a:solidFill>
                  <a:srgbClr val="FF0000"/>
                </a:solidFill>
              </a:rPr>
              <a:t>Special Transportation Worksheet must be completed in EVERY instance PRIOR to including in IEP</a:t>
            </a:r>
          </a:p>
          <a:p>
            <a:pPr marL="0" indent="0">
              <a:buNone/>
            </a:pPr>
            <a:r>
              <a:rPr lang="en-US" sz="2600" dirty="0" smtClean="0"/>
              <a:t> </a:t>
            </a:r>
          </a:p>
        </p:txBody>
      </p:sp>
      <p:pic>
        <p:nvPicPr>
          <p:cNvPr id="5" name="Picture 4"/>
          <p:cNvPicPr>
            <a:picLocks noChangeAspect="1"/>
          </p:cNvPicPr>
          <p:nvPr/>
        </p:nvPicPr>
        <p:blipFill>
          <a:blip r:embed="rId3"/>
          <a:stretch>
            <a:fillRect/>
          </a:stretch>
        </p:blipFill>
        <p:spPr>
          <a:xfrm>
            <a:off x="6070575" y="3384580"/>
            <a:ext cx="50850" cy="88840"/>
          </a:xfrm>
          <a:prstGeom prst="rect">
            <a:avLst/>
          </a:prstGeom>
        </p:spPr>
      </p:pic>
    </p:spTree>
    <p:extLst>
      <p:ext uri="{BB962C8B-B14F-4D97-AF65-F5344CB8AC3E}">
        <p14:creationId xmlns:p14="http://schemas.microsoft.com/office/powerpoint/2010/main" val="13082358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4024" y="577957"/>
            <a:ext cx="12865051" cy="10889228"/>
          </a:xfrm>
          <a:prstGeom prst="rect">
            <a:avLst/>
          </a:prstGeom>
        </p:spPr>
      </p:pic>
      <p:sp>
        <p:nvSpPr>
          <p:cNvPr id="2" name="Title 1"/>
          <p:cNvSpPr>
            <a:spLocks noGrp="1"/>
          </p:cNvSpPr>
          <p:nvPr>
            <p:ph type="title" idx="4294967295"/>
          </p:nvPr>
        </p:nvSpPr>
        <p:spPr>
          <a:xfrm>
            <a:off x="0" y="0"/>
            <a:ext cx="12191999" cy="855662"/>
          </a:xfrm>
        </p:spPr>
        <p:txBody>
          <a:bodyPr>
            <a:noAutofit/>
          </a:bodyPr>
          <a:lstStyle/>
          <a:p>
            <a:r>
              <a:rPr lang="en-US" sz="4000" b="1" u="sng" dirty="0" smtClean="0"/>
              <a:t>IEP Implementation:  Paraprofessional Consideration</a:t>
            </a:r>
            <a:endParaRPr lang="en-US" sz="4000" b="1" u="sng" dirty="0"/>
          </a:p>
        </p:txBody>
      </p:sp>
      <p:sp>
        <p:nvSpPr>
          <p:cNvPr id="4" name="Content Placeholder 2"/>
          <p:cNvSpPr txBox="1">
            <a:spLocks/>
          </p:cNvSpPr>
          <p:nvPr/>
        </p:nvSpPr>
        <p:spPr>
          <a:xfrm>
            <a:off x="161925" y="855661"/>
            <a:ext cx="12030075" cy="136892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600" dirty="0" smtClean="0">
                <a:solidFill>
                  <a:schemeClr val="tx1"/>
                </a:solidFill>
              </a:rPr>
              <a:t>Para Support Recommendation  </a:t>
            </a:r>
            <a:r>
              <a:rPr lang="en-US" sz="2600" b="1" dirty="0" smtClean="0">
                <a:solidFill>
                  <a:srgbClr val="FF0000"/>
                </a:solidFill>
              </a:rPr>
              <a:t>- Complete and submit the Paraprofessional Consideration </a:t>
            </a:r>
          </a:p>
          <a:p>
            <a:pPr marL="0" indent="0">
              <a:buNone/>
            </a:pPr>
            <a:r>
              <a:rPr lang="en-US" sz="2600" b="1" dirty="0">
                <a:solidFill>
                  <a:srgbClr val="FF0000"/>
                </a:solidFill>
              </a:rPr>
              <a:t> </a:t>
            </a:r>
            <a:r>
              <a:rPr lang="en-US" sz="2600" b="1" dirty="0" smtClean="0">
                <a:solidFill>
                  <a:srgbClr val="FF0000"/>
                </a:solidFill>
              </a:rPr>
              <a:t>   Form PRIOR to IEP</a:t>
            </a:r>
          </a:p>
          <a:p>
            <a:pPr marL="0" indent="0">
              <a:buNone/>
            </a:pPr>
            <a:r>
              <a:rPr lang="en-US" sz="2600" dirty="0" smtClean="0"/>
              <a:t> </a:t>
            </a:r>
          </a:p>
        </p:txBody>
      </p:sp>
      <p:pic>
        <p:nvPicPr>
          <p:cNvPr id="5" name="Picture 4"/>
          <p:cNvPicPr>
            <a:picLocks noChangeAspect="1"/>
          </p:cNvPicPr>
          <p:nvPr/>
        </p:nvPicPr>
        <p:blipFill>
          <a:blip r:embed="rId3"/>
          <a:stretch>
            <a:fillRect/>
          </a:stretch>
        </p:blipFill>
        <p:spPr>
          <a:xfrm>
            <a:off x="6070575" y="3384580"/>
            <a:ext cx="50850" cy="88840"/>
          </a:xfrm>
          <a:prstGeom prst="rect">
            <a:avLst/>
          </a:prstGeom>
        </p:spPr>
      </p:pic>
    </p:spTree>
    <p:extLst>
      <p:ext uri="{BB962C8B-B14F-4D97-AF65-F5344CB8AC3E}">
        <p14:creationId xmlns:p14="http://schemas.microsoft.com/office/powerpoint/2010/main" val="26190477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280403" y="95534"/>
            <a:ext cx="5243204" cy="6755642"/>
          </a:xfrm>
          <a:prstGeom prst="rect">
            <a:avLst/>
          </a:prstGeom>
        </p:spPr>
      </p:pic>
      <p:sp>
        <p:nvSpPr>
          <p:cNvPr id="2" name="Title 1"/>
          <p:cNvSpPr>
            <a:spLocks noGrp="1"/>
          </p:cNvSpPr>
          <p:nvPr>
            <p:ph type="title" idx="4294967295"/>
          </p:nvPr>
        </p:nvSpPr>
        <p:spPr>
          <a:xfrm>
            <a:off x="0" y="0"/>
            <a:ext cx="12191999" cy="855662"/>
          </a:xfrm>
        </p:spPr>
        <p:txBody>
          <a:bodyPr>
            <a:noAutofit/>
          </a:bodyPr>
          <a:lstStyle/>
          <a:p>
            <a:r>
              <a:rPr lang="en-US" sz="4000" b="1" u="sng" dirty="0" smtClean="0"/>
              <a:t>IEP Implementation:  Assessment</a:t>
            </a:r>
            <a:endParaRPr lang="en-US" sz="4000" b="1" u="sng" dirty="0"/>
          </a:p>
        </p:txBody>
      </p:sp>
      <p:sp>
        <p:nvSpPr>
          <p:cNvPr id="4" name="Content Placeholder 2"/>
          <p:cNvSpPr txBox="1">
            <a:spLocks/>
          </p:cNvSpPr>
          <p:nvPr/>
        </p:nvSpPr>
        <p:spPr>
          <a:xfrm>
            <a:off x="161925" y="855662"/>
            <a:ext cx="12030075" cy="55587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600" dirty="0" smtClean="0"/>
              <a:t>  MAP-A </a:t>
            </a:r>
          </a:p>
          <a:p>
            <a:pPr lvl="1">
              <a:buFont typeface="Arial" panose="020B0604020202020204" pitchFamily="34" charset="0"/>
              <a:buChar char="•"/>
            </a:pPr>
            <a:r>
              <a:rPr lang="en-US" sz="2400" dirty="0" smtClean="0"/>
              <a:t>  DESE Criteria - Flowchart (Feb 2013)</a:t>
            </a:r>
          </a:p>
          <a:p>
            <a:pPr lvl="1">
              <a:buFont typeface="Arial" panose="020B0604020202020204" pitchFamily="34" charset="0"/>
              <a:buChar char="•"/>
            </a:pPr>
            <a:r>
              <a:rPr lang="en-US" sz="2400" dirty="0" smtClean="0"/>
              <a:t>  DESE Criteria – Eligibility </a:t>
            </a:r>
            <a:r>
              <a:rPr lang="en-US" sz="2400" dirty="0"/>
              <a:t>(Feb </a:t>
            </a:r>
            <a:r>
              <a:rPr lang="en-US" sz="2400" dirty="0" smtClean="0"/>
              <a:t>2013</a:t>
            </a:r>
            <a:r>
              <a:rPr lang="en-US" sz="2400" dirty="0"/>
              <a:t>)</a:t>
            </a:r>
          </a:p>
          <a:p>
            <a:pPr>
              <a:buFont typeface="Wingdings" panose="05000000000000000000" pitchFamily="2" charset="2"/>
              <a:buChar char="q"/>
            </a:pPr>
            <a:endParaRPr lang="en-US" sz="800" dirty="0" smtClean="0"/>
          </a:p>
        </p:txBody>
      </p:sp>
      <p:pic>
        <p:nvPicPr>
          <p:cNvPr id="3" name="Picture 2" descr="MAP A Checklist - DESE 02-13-13.pdf - Adobe Reader"/>
          <p:cNvPicPr>
            <a:picLocks noChangeAspect="1"/>
          </p:cNvPicPr>
          <p:nvPr/>
        </p:nvPicPr>
        <p:blipFill rotWithShape="1">
          <a:blip r:embed="rId3">
            <a:extLst>
              <a:ext uri="{28A0092B-C50C-407E-A947-70E740481C1C}">
                <a14:useLocalDpi xmlns:a14="http://schemas.microsoft.com/office/drawing/2010/main" val="0"/>
              </a:ext>
            </a:extLst>
          </a:blip>
          <a:srcRect l="8549" t="23329" r="40668" b="10616"/>
          <a:stretch/>
        </p:blipFill>
        <p:spPr>
          <a:xfrm>
            <a:off x="4544981" y="2176818"/>
            <a:ext cx="2981082" cy="3930555"/>
          </a:xfrm>
          <a:prstGeom prst="rect">
            <a:avLst/>
          </a:prstGeom>
        </p:spPr>
      </p:pic>
      <p:graphicFrame>
        <p:nvGraphicFramePr>
          <p:cNvPr id="5" name="Diagram 4"/>
          <p:cNvGraphicFramePr/>
          <p:nvPr>
            <p:extLst>
              <p:ext uri="{D42A27DB-BD31-4B8C-83A1-F6EECF244321}">
                <p14:modId xmlns:p14="http://schemas.microsoft.com/office/powerpoint/2010/main" val="2219191605"/>
              </p:ext>
            </p:extLst>
          </p:nvPr>
        </p:nvGraphicFramePr>
        <p:xfrm>
          <a:off x="89745" y="2398342"/>
          <a:ext cx="4455236" cy="3927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63235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519" y="0"/>
            <a:ext cx="7655632"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8052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096" y="0"/>
            <a:ext cx="7331418"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043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12191999" cy="855662"/>
          </a:xfrm>
        </p:spPr>
        <p:txBody>
          <a:bodyPr>
            <a:noAutofit/>
          </a:bodyPr>
          <a:lstStyle/>
          <a:p>
            <a:pPr algn="ctr"/>
            <a:r>
              <a:rPr lang="en-US" sz="5400" b="1" u="sng" dirty="0" smtClean="0"/>
              <a:t>IEP Implementation:  Assessment</a:t>
            </a:r>
            <a:endParaRPr lang="en-US" sz="5400" b="1" u="sng" dirty="0"/>
          </a:p>
        </p:txBody>
      </p:sp>
      <p:sp>
        <p:nvSpPr>
          <p:cNvPr id="4" name="Content Placeholder 2"/>
          <p:cNvSpPr txBox="1">
            <a:spLocks/>
          </p:cNvSpPr>
          <p:nvPr/>
        </p:nvSpPr>
        <p:spPr>
          <a:xfrm>
            <a:off x="161925" y="855662"/>
            <a:ext cx="12030075" cy="52108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3">
              <a:buFont typeface="Calibri" panose="020F0502020204030204" pitchFamily="34" charset="0"/>
              <a:buChar char="‒"/>
            </a:pPr>
            <a:endParaRPr lang="en-US" sz="2000" dirty="0" smtClean="0"/>
          </a:p>
          <a:p>
            <a:pPr lvl="2">
              <a:buFont typeface="Arial" panose="020B0604020202020204" pitchFamily="34" charset="0"/>
              <a:buChar char="•"/>
            </a:pPr>
            <a:endParaRPr lang="en-US" sz="800" dirty="0" smtClean="0"/>
          </a:p>
        </p:txBody>
      </p:sp>
      <p:sp>
        <p:nvSpPr>
          <p:cNvPr id="3" name="Rectangle 2"/>
          <p:cNvSpPr/>
          <p:nvPr/>
        </p:nvSpPr>
        <p:spPr>
          <a:xfrm>
            <a:off x="-137402" y="3854942"/>
            <a:ext cx="10850895" cy="1107996"/>
          </a:xfrm>
          <a:prstGeom prst="rect">
            <a:avLst/>
          </a:prstGeom>
        </p:spPr>
        <p:txBody>
          <a:bodyPr wrap="square">
            <a:spAutoFit/>
          </a:bodyPr>
          <a:lstStyle/>
          <a:p>
            <a:pPr lvl="1">
              <a:buFont typeface="Wingdings" panose="05000000000000000000" pitchFamily="2" charset="2"/>
              <a:buChar char="q"/>
            </a:pPr>
            <a:r>
              <a:rPr lang="en-US" sz="2600" b="1" dirty="0">
                <a:solidFill>
                  <a:srgbClr val="FF0000"/>
                </a:solidFill>
              </a:rPr>
              <a:t>Helpful Resource</a:t>
            </a:r>
            <a:r>
              <a:rPr lang="en-US" sz="2600" dirty="0"/>
              <a:t>:  DESE Alternative Assessment </a:t>
            </a:r>
            <a:r>
              <a:rPr lang="en-US" sz="2600" dirty="0" smtClean="0"/>
              <a:t>Question </a:t>
            </a:r>
            <a:r>
              <a:rPr lang="en-US" sz="2600" dirty="0"/>
              <a:t>&amp; Answer</a:t>
            </a:r>
          </a:p>
          <a:p>
            <a:pPr lvl="2">
              <a:buFont typeface="Calibri" panose="020F0502020204030204" pitchFamily="34" charset="0"/>
              <a:buChar char="‒"/>
            </a:pPr>
            <a:r>
              <a:rPr lang="en-US" sz="2000" dirty="0">
                <a:hlinkClick r:id="rId2"/>
              </a:rPr>
              <a:t>https://dese.mo.gov/sites/default/files/webinar/documents/QAfromAlternateAssessmentwebinar-Final.pdf</a:t>
            </a:r>
            <a:r>
              <a:rPr lang="en-US" sz="2000" dirty="0"/>
              <a:t>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559" y="4666562"/>
            <a:ext cx="1650632" cy="1650632"/>
          </a:xfrm>
          <a:prstGeom prst="rect">
            <a:avLst/>
          </a:prstGeom>
        </p:spPr>
      </p:pic>
      <p:graphicFrame>
        <p:nvGraphicFramePr>
          <p:cNvPr id="6" name="Diagram 5"/>
          <p:cNvGraphicFramePr/>
          <p:nvPr>
            <p:extLst>
              <p:ext uri="{D42A27DB-BD31-4B8C-83A1-F6EECF244321}">
                <p14:modId xmlns:p14="http://schemas.microsoft.com/office/powerpoint/2010/main" val="1819389200"/>
              </p:ext>
            </p:extLst>
          </p:nvPr>
        </p:nvGraphicFramePr>
        <p:xfrm>
          <a:off x="1337482" y="855662"/>
          <a:ext cx="7956644" cy="286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32100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750" y="-186567"/>
            <a:ext cx="12191999" cy="709684"/>
          </a:xfrm>
        </p:spPr>
        <p:txBody>
          <a:bodyPr>
            <a:noAutofit/>
          </a:bodyPr>
          <a:lstStyle/>
          <a:p>
            <a:r>
              <a:rPr lang="en-US" sz="3600" b="1" u="sng" dirty="0" smtClean="0"/>
              <a:t>IEP Implementation:  Regular Education Participation &amp; Placement</a:t>
            </a:r>
            <a:endParaRPr lang="en-US" sz="3600" b="1" u="sng" dirty="0"/>
          </a:p>
        </p:txBody>
      </p:sp>
      <p:sp>
        <p:nvSpPr>
          <p:cNvPr id="4" name="Content Placeholder 2"/>
          <p:cNvSpPr txBox="1">
            <a:spLocks/>
          </p:cNvSpPr>
          <p:nvPr/>
        </p:nvSpPr>
        <p:spPr>
          <a:xfrm>
            <a:off x="161925" y="523117"/>
            <a:ext cx="12030075" cy="592848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 </a:t>
            </a:r>
            <a:r>
              <a:rPr lang="en-US" sz="2800" dirty="0" smtClean="0"/>
              <a:t> Regular Education Participation must include</a:t>
            </a:r>
          </a:p>
          <a:p>
            <a:pPr lvl="1">
              <a:buFont typeface="Arial" panose="020B0604020202020204" pitchFamily="34" charset="0"/>
              <a:buChar char="•"/>
            </a:pPr>
            <a:r>
              <a:rPr lang="en-US" sz="2400" dirty="0" smtClean="0"/>
              <a:t>Extent </a:t>
            </a:r>
            <a:r>
              <a:rPr lang="en-US" sz="2400" dirty="0"/>
              <a:t>to which student will not participate in regular education environment</a:t>
            </a:r>
            <a:r>
              <a:rPr lang="en-US" sz="2400" dirty="0" smtClean="0"/>
              <a:t>  </a:t>
            </a:r>
          </a:p>
          <a:p>
            <a:pPr marL="201168" lvl="1" indent="0">
              <a:buNone/>
            </a:pPr>
            <a:endParaRPr lang="en-US" sz="2400" dirty="0" smtClean="0"/>
          </a:p>
          <a:p>
            <a:pPr lvl="1">
              <a:buFont typeface="Arial" panose="020B0604020202020204" pitchFamily="34" charset="0"/>
              <a:buChar char="•"/>
            </a:pPr>
            <a:r>
              <a:rPr lang="en-US" sz="2400" dirty="0" smtClean="0"/>
              <a:t>Minutes or % of special education and related service minutes on the IEP</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b="1" dirty="0" smtClean="0">
                <a:solidFill>
                  <a:schemeClr val="tx1"/>
                </a:solidFill>
              </a:rPr>
              <a:t>A description of reasons why the IEP team determined service provision in the regular education setting was not appropriate</a:t>
            </a:r>
          </a:p>
          <a:p>
            <a:pPr lvl="2">
              <a:buFont typeface="Calibri" panose="020F0502020204030204" pitchFamily="34" charset="0"/>
              <a:buChar char="‒"/>
            </a:pPr>
            <a:r>
              <a:rPr lang="en-US" sz="2400" dirty="0" smtClean="0">
                <a:solidFill>
                  <a:schemeClr val="tx1"/>
                </a:solidFill>
              </a:rPr>
              <a:t>  Utilize information in PLAAFP, which explains how the student’s disability affects </a:t>
            </a:r>
          </a:p>
          <a:p>
            <a:pPr marL="384048" lvl="2" indent="0">
              <a:buNone/>
            </a:pPr>
            <a:r>
              <a:rPr lang="en-US" sz="2400" dirty="0">
                <a:solidFill>
                  <a:schemeClr val="tx1"/>
                </a:solidFill>
              </a:rPr>
              <a:t> </a:t>
            </a:r>
            <a:r>
              <a:rPr lang="en-US" sz="2400" dirty="0" smtClean="0">
                <a:solidFill>
                  <a:schemeClr val="tx1"/>
                </a:solidFill>
              </a:rPr>
              <a:t>    involvement and performance in GEC</a:t>
            </a:r>
          </a:p>
          <a:p>
            <a:pPr marL="566928" lvl="3" indent="0">
              <a:buNone/>
            </a:pPr>
            <a:endParaRPr lang="en-US" sz="2000" dirty="0">
              <a:sym typeface="Wingdings" panose="05000000000000000000" pitchFamily="2" charset="2"/>
            </a:endParaRPr>
          </a:p>
          <a:p>
            <a:pPr>
              <a:buFont typeface="Wingdings" panose="05000000000000000000" pitchFamily="2" charset="2"/>
              <a:buChar char="q"/>
            </a:pPr>
            <a:r>
              <a:rPr lang="en-US" sz="2800" dirty="0" smtClean="0"/>
              <a:t>  Placement</a:t>
            </a:r>
            <a:endParaRPr lang="en-US" sz="2800" dirty="0"/>
          </a:p>
          <a:p>
            <a:pPr lvl="1">
              <a:buFont typeface="Arial" panose="020B0604020202020204" pitchFamily="34" charset="0"/>
              <a:buChar char="•"/>
            </a:pPr>
            <a:r>
              <a:rPr lang="en-US" sz="2400" dirty="0" smtClean="0"/>
              <a:t>IEP teams must always consider the general education classroom first</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smtClean="0"/>
              <a:t>Decisions cannot be made solely on disability category, name of the room and/or name the building in which the student receives services</a:t>
            </a:r>
          </a:p>
          <a:p>
            <a:pPr lvl="1">
              <a:buFont typeface="Arial" panose="020B0604020202020204" pitchFamily="34" charset="0"/>
              <a:buChar char="•"/>
            </a:pPr>
            <a:endParaRPr lang="en-US" sz="2400" dirty="0"/>
          </a:p>
          <a:p>
            <a:pPr lvl="2">
              <a:buFont typeface="Calibri" panose="020F0502020204030204" pitchFamily="34" charset="0"/>
              <a:buChar char="‒"/>
            </a:pPr>
            <a:endParaRPr lang="en-US" sz="2400" dirty="0" smtClean="0"/>
          </a:p>
          <a:p>
            <a:pPr lvl="2">
              <a:buFont typeface="Arial" panose="020B0604020202020204" pitchFamily="34" charset="0"/>
              <a:buChar char="•"/>
            </a:pPr>
            <a:endParaRPr lang="en-US" sz="800" dirty="0" smtClean="0"/>
          </a:p>
        </p:txBody>
      </p:sp>
      <p:sp>
        <p:nvSpPr>
          <p:cNvPr id="3" name="AutoShape 2" descr="Image result for hot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85522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1999" cy="709684"/>
          </a:xfrm>
        </p:spPr>
        <p:txBody>
          <a:bodyPr>
            <a:noAutofit/>
          </a:bodyPr>
          <a:lstStyle/>
          <a:p>
            <a:r>
              <a:rPr lang="en-US" sz="3600" b="1" u="sng" dirty="0" smtClean="0"/>
              <a:t>IEP Implementation:  Regular Education Participation &amp; Placement</a:t>
            </a:r>
            <a:endParaRPr lang="en-US" sz="3600" b="1" u="sng" dirty="0"/>
          </a:p>
        </p:txBody>
      </p:sp>
      <p:sp>
        <p:nvSpPr>
          <p:cNvPr id="4" name="Content Placeholder 2"/>
          <p:cNvSpPr txBox="1">
            <a:spLocks/>
          </p:cNvSpPr>
          <p:nvPr/>
        </p:nvSpPr>
        <p:spPr>
          <a:xfrm>
            <a:off x="161925" y="709684"/>
            <a:ext cx="12030075" cy="57419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 Placement </a:t>
            </a:r>
            <a:r>
              <a:rPr lang="en-US" sz="1400" i="1" dirty="0" smtClean="0"/>
              <a:t>  (continued)</a:t>
            </a:r>
            <a:endParaRPr lang="en-US" sz="2800" dirty="0" smtClean="0"/>
          </a:p>
          <a:p>
            <a:pPr lvl="1">
              <a:buFont typeface="Arial" panose="020B0604020202020204" pitchFamily="34" charset="0"/>
              <a:buChar char="•"/>
            </a:pPr>
            <a:r>
              <a:rPr lang="en-US" sz="2400" dirty="0" smtClean="0"/>
              <a:t>Consider </a:t>
            </a:r>
            <a:r>
              <a:rPr lang="en-US" sz="2400" dirty="0"/>
              <a:t>Least Restrictive Environment (LRE) at All times</a:t>
            </a:r>
          </a:p>
          <a:p>
            <a:pPr lvl="2">
              <a:buFont typeface="Calibri" panose="020F0502020204030204" pitchFamily="34" charset="0"/>
              <a:buChar char="‒"/>
            </a:pPr>
            <a:r>
              <a:rPr lang="en-US" sz="2400" dirty="0"/>
              <a:t>LRE = To the maximum extent appropriate, students with disabilities must be educated with students who do not have disabilities” </a:t>
            </a:r>
            <a:endParaRPr lang="en-US" sz="2400" dirty="0" smtClean="0"/>
          </a:p>
          <a:p>
            <a:pPr marL="384048" lvl="2" indent="0">
              <a:buNone/>
            </a:pPr>
            <a:endParaRPr lang="en-US" sz="2400" dirty="0"/>
          </a:p>
          <a:p>
            <a:pPr lvl="1">
              <a:buFont typeface="Arial" panose="020B0604020202020204" pitchFamily="34" charset="0"/>
              <a:buChar char="•"/>
            </a:pPr>
            <a:r>
              <a:rPr lang="en-US" sz="2400" dirty="0" smtClean="0"/>
              <a:t>Determined annual by IEP team based on special education service minutes</a:t>
            </a:r>
          </a:p>
          <a:p>
            <a:pPr marL="201168" lvl="1" indent="0">
              <a:buNone/>
            </a:pPr>
            <a:endParaRPr lang="en-US" sz="2400" dirty="0" smtClean="0"/>
          </a:p>
          <a:p>
            <a:pPr lvl="1">
              <a:buFont typeface="Arial" panose="020B0604020202020204" pitchFamily="34" charset="0"/>
              <a:buChar char="•"/>
            </a:pPr>
            <a:r>
              <a:rPr lang="en-US" sz="2400" dirty="0" smtClean="0"/>
              <a:t> Minutes ARE NOT tailored to “FIT” a desired/preferred placement</a:t>
            </a:r>
            <a:endParaRPr lang="en-US" sz="2400" dirty="0">
              <a:sym typeface="Wingdings" panose="05000000000000000000" pitchFamily="2" charset="2"/>
            </a:endParaRPr>
          </a:p>
          <a:p>
            <a:pPr lvl="2">
              <a:buFont typeface="Arial" panose="020B0604020202020204" pitchFamily="34" charset="0"/>
              <a:buChar char="•"/>
            </a:pPr>
            <a:endParaRPr lang="en-US" sz="800" dirty="0" smtClean="0"/>
          </a:p>
        </p:txBody>
      </p:sp>
      <p:sp>
        <p:nvSpPr>
          <p:cNvPr id="3" name="AutoShape 2" descr="Image result for hot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57528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12192000" cy="2006221"/>
          </a:xfrm>
        </p:spPr>
        <p:txBody>
          <a:bodyPr/>
          <a:lstStyle/>
          <a:p>
            <a:pPr algn="ctr"/>
            <a:r>
              <a:rPr lang="en-US" sz="4800" b="1" dirty="0" smtClean="0"/>
              <a:t>IEP Implementation:  </a:t>
            </a:r>
            <a:br>
              <a:rPr lang="en-US" sz="4800" b="1" dirty="0" smtClean="0"/>
            </a:br>
            <a:r>
              <a:rPr lang="en-US" sz="4800" b="1" dirty="0" smtClean="0"/>
              <a:t>Post-Secondary </a:t>
            </a:r>
            <a:r>
              <a:rPr lang="en-US" sz="4800" b="1" dirty="0"/>
              <a:t>Transition Planning:  </a:t>
            </a:r>
            <a:r>
              <a:rPr lang="en-US" sz="4800" b="1" dirty="0">
                <a:latin typeface="Algerian" panose="04020705040A02060702" pitchFamily="82" charset="0"/>
              </a:rPr>
              <a:t/>
            </a:r>
            <a:br>
              <a:rPr lang="en-US" sz="4800" b="1" dirty="0">
                <a:latin typeface="Algerian" panose="04020705040A02060702" pitchFamily="82" charset="0"/>
              </a:rPr>
            </a:br>
            <a:r>
              <a:rPr lang="en-US" sz="3200" b="1" dirty="0">
                <a:latin typeface="Batang" panose="02030600000101010101" pitchFamily="18" charset="-127"/>
                <a:ea typeface="Batang" panose="02030600000101010101" pitchFamily="18" charset="-127"/>
              </a:rPr>
              <a:t>Indicator 13 and assessments</a:t>
            </a:r>
            <a:endParaRPr lang="en-US" sz="3200" b="1" dirty="0">
              <a:latin typeface="Algerian" panose="04020705040A02060702" pitchFamily="82" charset="0"/>
            </a:endParaRPr>
          </a:p>
        </p:txBody>
      </p:sp>
      <p:sp>
        <p:nvSpPr>
          <p:cNvPr id="3" name="Subtitle 2"/>
          <p:cNvSpPr>
            <a:spLocks noGrp="1"/>
          </p:cNvSpPr>
          <p:nvPr>
            <p:ph type="subTitle" idx="4294967295"/>
          </p:nvPr>
        </p:nvSpPr>
        <p:spPr>
          <a:xfrm>
            <a:off x="0" y="2006221"/>
            <a:ext cx="12192000" cy="3048000"/>
          </a:xfrm>
        </p:spPr>
        <p:txBody>
          <a:bodyPr>
            <a:normAutofit/>
          </a:bodyPr>
          <a:lstStyle/>
          <a:p>
            <a:pPr algn="ctr"/>
            <a:r>
              <a:rPr lang="en-US" sz="2800" dirty="0"/>
              <a:t>Developing a better understanding of what is required for compliance with Indicator 13 </a:t>
            </a:r>
            <a:r>
              <a:rPr lang="en-US" sz="2800" dirty="0">
                <a:solidFill>
                  <a:srgbClr val="FF0000"/>
                </a:solidFill>
              </a:rPr>
              <a:t>(Letter of Law)</a:t>
            </a:r>
          </a:p>
          <a:p>
            <a:pPr algn="ctr"/>
            <a:endParaRPr lang="en-US" sz="2000" b="1" dirty="0">
              <a:solidFill>
                <a:srgbClr val="00206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881" y="3310229"/>
            <a:ext cx="2432237" cy="20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932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2401"/>
            <a:ext cx="10058400" cy="900544"/>
          </a:xfrm>
        </p:spPr>
        <p:txBody>
          <a:bodyPr>
            <a:normAutofit/>
          </a:bodyPr>
          <a:lstStyle/>
          <a:p>
            <a:r>
              <a:rPr lang="en-US" sz="6000" b="1" dirty="0"/>
              <a:t>Gaining information</a:t>
            </a:r>
          </a:p>
        </p:txBody>
      </p:sp>
      <p:sp>
        <p:nvSpPr>
          <p:cNvPr id="3" name="Content Placeholder 2"/>
          <p:cNvSpPr>
            <a:spLocks noGrp="1"/>
          </p:cNvSpPr>
          <p:nvPr>
            <p:ph idx="1"/>
          </p:nvPr>
        </p:nvSpPr>
        <p:spPr>
          <a:xfrm>
            <a:off x="928255" y="1052945"/>
            <a:ext cx="10227425" cy="4816149"/>
          </a:xfrm>
        </p:spPr>
        <p:txBody>
          <a:bodyPr>
            <a:normAutofit fontScale="92500" lnSpcReduction="10000"/>
          </a:bodyPr>
          <a:lstStyle/>
          <a:p>
            <a:r>
              <a:rPr lang="en-US" sz="3200" b="1" dirty="0" smtClean="0"/>
              <a:t>   Records</a:t>
            </a:r>
          </a:p>
          <a:p>
            <a:endParaRPr lang="en-US" sz="3200" b="1" dirty="0"/>
          </a:p>
          <a:p>
            <a:r>
              <a:rPr lang="en-US" sz="3200" dirty="0">
                <a:latin typeface="TwCenMT-Regular"/>
              </a:rPr>
              <a:t>Receiving School: Request</a:t>
            </a:r>
          </a:p>
          <a:p>
            <a:r>
              <a:rPr lang="en-US" sz="3200" dirty="0">
                <a:latin typeface="TwCenMT-Regular"/>
              </a:rPr>
              <a:t>within two (2) days of</a:t>
            </a:r>
          </a:p>
          <a:p>
            <a:r>
              <a:rPr lang="en-US" sz="3200" dirty="0" smtClean="0">
                <a:latin typeface="TwCenMT-Regular"/>
              </a:rPr>
              <a:t>Enrollment</a:t>
            </a:r>
          </a:p>
          <a:p>
            <a:endParaRPr lang="en-US" sz="3200" dirty="0">
              <a:latin typeface="TwCenMT-Regular"/>
            </a:endParaRPr>
          </a:p>
          <a:p>
            <a:r>
              <a:rPr lang="en-US" sz="3200" dirty="0">
                <a:latin typeface="TwCenMT-Regular"/>
              </a:rPr>
              <a:t>Sending School: Send within</a:t>
            </a:r>
          </a:p>
          <a:p>
            <a:r>
              <a:rPr lang="en-US" sz="3200" dirty="0">
                <a:latin typeface="TwCenMT-Regular"/>
              </a:rPr>
              <a:t>five (5) business days of</a:t>
            </a:r>
          </a:p>
          <a:p>
            <a:r>
              <a:rPr lang="en-US" sz="3200" dirty="0">
                <a:latin typeface="TwCenMT-Regular"/>
              </a:rPr>
              <a:t>receiving request for records</a:t>
            </a:r>
            <a:endParaRPr lang="en-US" sz="3200" dirty="0"/>
          </a:p>
        </p:txBody>
      </p:sp>
      <p:sp>
        <p:nvSpPr>
          <p:cNvPr id="4" name="Flowchart: Process 3"/>
          <p:cNvSpPr/>
          <p:nvPr/>
        </p:nvSpPr>
        <p:spPr>
          <a:xfrm>
            <a:off x="928255" y="2147455"/>
            <a:ext cx="5541818" cy="153785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928255" y="4294909"/>
            <a:ext cx="5541818" cy="157418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0723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058400" cy="724693"/>
          </a:xfrm>
        </p:spPr>
        <p:txBody>
          <a:bodyPr/>
          <a:lstStyle/>
          <a:p>
            <a:r>
              <a:rPr lang="en-US" b="1" u="sng" dirty="0" smtClean="0"/>
              <a:t>Indicator 13 Questions (Letter of Law)</a:t>
            </a:r>
            <a:endParaRPr lang="en-US" b="1" u="sng" dirty="0"/>
          </a:p>
        </p:txBody>
      </p:sp>
      <p:sp>
        <p:nvSpPr>
          <p:cNvPr id="3" name="Content Placeholder 2"/>
          <p:cNvSpPr>
            <a:spLocks noGrp="1"/>
          </p:cNvSpPr>
          <p:nvPr>
            <p:ph idx="4294967295"/>
          </p:nvPr>
        </p:nvSpPr>
        <p:spPr>
          <a:xfrm>
            <a:off x="0" y="698759"/>
            <a:ext cx="11900848" cy="5257800"/>
          </a:xfrm>
        </p:spPr>
        <p:txBody>
          <a:bodyPr>
            <a:normAutofit fontScale="25000" lnSpcReduction="20000"/>
          </a:bodyPr>
          <a:lstStyle/>
          <a:p>
            <a:pPr marL="0" indent="0" algn="ctr">
              <a:buNone/>
            </a:pPr>
            <a:r>
              <a:rPr lang="en-US" sz="8000" b="1" dirty="0"/>
              <a:t>NSTTAC Checklist - </a:t>
            </a:r>
            <a:r>
              <a:rPr lang="en-US" sz="8000" i="1" dirty="0"/>
              <a:t>Indicator 13 </a:t>
            </a:r>
            <a:r>
              <a:rPr lang="en-US" sz="8000" i="1" dirty="0" smtClean="0"/>
              <a:t>items</a:t>
            </a:r>
          </a:p>
          <a:p>
            <a:pPr marL="0" indent="0" algn="ctr">
              <a:buNone/>
            </a:pPr>
            <a:endParaRPr lang="en-US" sz="6400" i="1" dirty="0"/>
          </a:p>
          <a:p>
            <a:pPr lvl="1">
              <a:buFont typeface="Wingdings" panose="05000000000000000000" pitchFamily="2" charset="2"/>
              <a:buChar char="q"/>
            </a:pPr>
            <a:r>
              <a:rPr lang="en-US" sz="7800" dirty="0" smtClean="0"/>
              <a:t>Student </a:t>
            </a:r>
            <a:r>
              <a:rPr lang="en-US" sz="7800" dirty="0"/>
              <a:t>invite</a:t>
            </a:r>
          </a:p>
          <a:p>
            <a:pPr lvl="2">
              <a:buFont typeface="Arial" panose="020B0604020202020204" pitchFamily="34" charset="0"/>
              <a:buChar char="•"/>
            </a:pPr>
            <a:r>
              <a:rPr lang="en-US" sz="7600" b="1" i="1" dirty="0" smtClean="0"/>
              <a:t>  Is </a:t>
            </a:r>
            <a:r>
              <a:rPr lang="en-US" sz="7600" b="1" i="1" dirty="0"/>
              <a:t>there evidence that the student was invited to the IEP team meeting?</a:t>
            </a:r>
          </a:p>
          <a:p>
            <a:pPr marL="274320" lvl="1" indent="0">
              <a:buNone/>
            </a:pPr>
            <a:endParaRPr lang="en-US" sz="4500" b="1" i="1" dirty="0"/>
          </a:p>
          <a:p>
            <a:pPr marL="274320" lvl="1" indent="0">
              <a:buNone/>
            </a:pPr>
            <a:endParaRPr lang="en-US" sz="4500" b="1" dirty="0"/>
          </a:p>
          <a:p>
            <a:pPr lvl="1">
              <a:buFont typeface="Wingdings" panose="05000000000000000000" pitchFamily="2" charset="2"/>
              <a:buChar char="q"/>
            </a:pPr>
            <a:r>
              <a:rPr lang="en-US" sz="8000" dirty="0" smtClean="0"/>
              <a:t>Outside </a:t>
            </a:r>
            <a:r>
              <a:rPr lang="en-US" sz="8000" dirty="0"/>
              <a:t>agency invite</a:t>
            </a:r>
          </a:p>
          <a:p>
            <a:pPr lvl="2" algn="just">
              <a:buFont typeface="Arial" panose="020B0604020202020204" pitchFamily="34" charset="0"/>
              <a:buChar char="•"/>
            </a:pPr>
            <a:r>
              <a:rPr lang="en-US" sz="8000" b="1" i="1" dirty="0" smtClean="0"/>
              <a:t>  If </a:t>
            </a:r>
            <a:r>
              <a:rPr lang="en-US" sz="8000" b="1" i="1" dirty="0"/>
              <a:t>appropriate, is there evidence that a representative of any participating agency was invited to the IEP Team meeting with the prior consent of the parent or student who has reached the age of majority?</a:t>
            </a:r>
          </a:p>
          <a:p>
            <a:pPr marL="457200" lvl="2" indent="0" algn="just">
              <a:buNone/>
            </a:pPr>
            <a:endParaRPr lang="en-US" sz="8000" b="1" i="1" dirty="0"/>
          </a:p>
          <a:p>
            <a:pPr lvl="2">
              <a:buFont typeface="Wingdings" panose="05000000000000000000" pitchFamily="2" charset="2"/>
              <a:buChar char="q"/>
            </a:pPr>
            <a:endParaRPr lang="en-US" sz="8000" dirty="0"/>
          </a:p>
          <a:p>
            <a:pPr lvl="1">
              <a:buFont typeface="Wingdings" panose="05000000000000000000" pitchFamily="2" charset="2"/>
              <a:buChar char="q"/>
            </a:pPr>
            <a:r>
              <a:rPr lang="en-US" sz="8000" dirty="0" smtClean="0"/>
              <a:t>Measurable </a:t>
            </a:r>
            <a:r>
              <a:rPr lang="en-US" sz="8000" dirty="0"/>
              <a:t>Post-Secondary Goals (MPG’s)</a:t>
            </a:r>
          </a:p>
          <a:p>
            <a:pPr lvl="2">
              <a:buFont typeface="Arial" panose="020B0604020202020204" pitchFamily="34" charset="0"/>
              <a:buChar char="•"/>
            </a:pPr>
            <a:r>
              <a:rPr lang="en-US" sz="8000" b="1" i="1" dirty="0" smtClean="0"/>
              <a:t>  Is </a:t>
            </a:r>
            <a:r>
              <a:rPr lang="en-US" sz="8000" b="1" i="1" dirty="0"/>
              <a:t>there an appropriate measurable post-secondary goal or goals that cover:</a:t>
            </a:r>
          </a:p>
          <a:p>
            <a:pPr marL="292608" lvl="1" indent="0" algn="ctr">
              <a:buNone/>
            </a:pPr>
            <a:endParaRPr lang="en-US" sz="8000" b="1" i="1" dirty="0"/>
          </a:p>
          <a:p>
            <a:pPr lvl="8">
              <a:buFont typeface="Wingdings" panose="05000000000000000000" pitchFamily="2" charset="2"/>
              <a:buChar char="ü"/>
            </a:pPr>
            <a:r>
              <a:rPr lang="en-US" sz="9600" b="1" i="1" dirty="0"/>
              <a:t>Education</a:t>
            </a:r>
          </a:p>
          <a:p>
            <a:pPr lvl="8">
              <a:buFont typeface="Wingdings" panose="05000000000000000000" pitchFamily="2" charset="2"/>
              <a:buChar char="ü"/>
            </a:pPr>
            <a:r>
              <a:rPr lang="en-US" sz="9600" b="1" i="1" dirty="0"/>
              <a:t>Training</a:t>
            </a:r>
          </a:p>
          <a:p>
            <a:pPr lvl="8">
              <a:buFont typeface="Wingdings" panose="05000000000000000000" pitchFamily="2" charset="2"/>
              <a:buChar char="ü"/>
            </a:pPr>
            <a:r>
              <a:rPr lang="en-US" sz="9600" b="1" i="1" dirty="0"/>
              <a:t>Employment, and </a:t>
            </a:r>
          </a:p>
          <a:p>
            <a:pPr lvl="8">
              <a:buFont typeface="Wingdings" panose="05000000000000000000" pitchFamily="2" charset="2"/>
              <a:buChar char="ü"/>
            </a:pPr>
            <a:r>
              <a:rPr lang="en-US" sz="9600" b="1" i="1" dirty="0"/>
              <a:t>As needed, independent living</a:t>
            </a:r>
          </a:p>
          <a:p>
            <a:pPr lvl="2">
              <a:buFont typeface="Wingdings" panose="05000000000000000000" pitchFamily="2" charset="2"/>
              <a:buChar char="q"/>
            </a:pPr>
            <a:endParaRPr lang="en-US" sz="8000" dirty="0"/>
          </a:p>
          <a:p>
            <a:pPr lvl="2">
              <a:buFont typeface="Wingdings" panose="05000000000000000000" pitchFamily="2" charset="2"/>
              <a:buChar char="q"/>
            </a:pPr>
            <a:endParaRPr lang="en-US" sz="8000" dirty="0"/>
          </a:p>
          <a:p>
            <a:pPr lvl="2">
              <a:buFont typeface="Wingdings" panose="05000000000000000000" pitchFamily="2" charset="2"/>
              <a:buChar char="q"/>
            </a:pPr>
            <a:endParaRPr lang="en-US" sz="8000" dirty="0"/>
          </a:p>
          <a:p>
            <a:pPr lvl="2">
              <a:buFont typeface="Wingdings" panose="05000000000000000000" pitchFamily="2" charset="2"/>
              <a:buChar char="q"/>
            </a:pPr>
            <a:endParaRPr lang="en-US" sz="8000" dirty="0"/>
          </a:p>
          <a:p>
            <a:pPr>
              <a:buFont typeface="Wingdings" panose="05000000000000000000" pitchFamily="2" charset="2"/>
              <a:buChar char="q"/>
            </a:pPr>
            <a:endParaRPr lang="en-US" dirty="0" smtClean="0"/>
          </a:p>
          <a:p>
            <a:pPr marL="0" indent="0">
              <a:buNone/>
            </a:pPr>
            <a:endParaRPr lang="en-US" dirty="0" smtClean="0"/>
          </a:p>
          <a:p>
            <a:pPr marL="0" indent="0">
              <a:buNone/>
            </a:pPr>
            <a:r>
              <a:rPr lang="en-US" dirty="0" smtClean="0"/>
              <a:t>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8494" y="2893326"/>
            <a:ext cx="2973506" cy="3964674"/>
          </a:xfrm>
          <a:prstGeom prst="rect">
            <a:avLst/>
          </a:prstGeom>
        </p:spPr>
      </p:pic>
    </p:spTree>
    <p:extLst>
      <p:ext uri="{BB962C8B-B14F-4D97-AF65-F5344CB8AC3E}">
        <p14:creationId xmlns:p14="http://schemas.microsoft.com/office/powerpoint/2010/main" val="15532309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058400" cy="724693"/>
          </a:xfrm>
        </p:spPr>
        <p:txBody>
          <a:bodyPr/>
          <a:lstStyle/>
          <a:p>
            <a:r>
              <a:rPr lang="en-US" b="1" u="sng" dirty="0" smtClean="0"/>
              <a:t>Indicator 13 Questions (Letter of Law)</a:t>
            </a:r>
            <a:endParaRPr lang="en-US" b="1" u="sng" dirty="0"/>
          </a:p>
        </p:txBody>
      </p:sp>
      <p:sp>
        <p:nvSpPr>
          <p:cNvPr id="3" name="Content Placeholder 2"/>
          <p:cNvSpPr>
            <a:spLocks noGrp="1"/>
          </p:cNvSpPr>
          <p:nvPr>
            <p:ph idx="4294967295"/>
          </p:nvPr>
        </p:nvSpPr>
        <p:spPr>
          <a:xfrm>
            <a:off x="177420" y="698758"/>
            <a:ext cx="11723427" cy="6159241"/>
          </a:xfrm>
        </p:spPr>
        <p:txBody>
          <a:bodyPr>
            <a:normAutofit fontScale="40000" lnSpcReduction="20000"/>
          </a:bodyPr>
          <a:lstStyle/>
          <a:p>
            <a:pPr marL="0" indent="0" algn="ctr">
              <a:buNone/>
            </a:pPr>
            <a:r>
              <a:rPr lang="en-US" sz="5000" b="1" dirty="0"/>
              <a:t>NSTTAC Checklist - </a:t>
            </a:r>
            <a:r>
              <a:rPr lang="en-US" sz="5000" i="1" dirty="0"/>
              <a:t>Indicator 13 </a:t>
            </a:r>
            <a:r>
              <a:rPr lang="en-US" sz="5000" i="1" dirty="0" smtClean="0"/>
              <a:t>items</a:t>
            </a:r>
          </a:p>
          <a:p>
            <a:pPr marL="0" indent="0" algn="ctr">
              <a:buNone/>
            </a:pPr>
            <a:endParaRPr lang="en-US" sz="5000" i="1" dirty="0"/>
          </a:p>
          <a:p>
            <a:pPr>
              <a:buFont typeface="Wingdings" panose="05000000000000000000" pitchFamily="2" charset="2"/>
              <a:buChar char="q"/>
            </a:pPr>
            <a:r>
              <a:rPr lang="en-US" sz="5000" dirty="0" smtClean="0"/>
              <a:t>Measurable Post-Secondary Goals (MPGs) </a:t>
            </a:r>
            <a:r>
              <a:rPr lang="en-US" sz="5000" dirty="0"/>
              <a:t>updated annually</a:t>
            </a:r>
          </a:p>
          <a:p>
            <a:pPr lvl="1">
              <a:buFont typeface="Arial" panose="020B0604020202020204" pitchFamily="34" charset="0"/>
              <a:buChar char="•"/>
            </a:pPr>
            <a:r>
              <a:rPr lang="en-US" sz="5000" i="1" dirty="0"/>
              <a:t>Is (are) the post-secondary goals updated annually?</a:t>
            </a:r>
          </a:p>
          <a:p>
            <a:pPr marL="274320" lvl="1" indent="0">
              <a:buNone/>
            </a:pPr>
            <a:endParaRPr lang="en-US" sz="4200" dirty="0"/>
          </a:p>
          <a:p>
            <a:pPr>
              <a:buFont typeface="Wingdings" panose="05000000000000000000" pitchFamily="2" charset="2"/>
              <a:buChar char="q"/>
            </a:pPr>
            <a:r>
              <a:rPr lang="en-US" sz="5000" dirty="0" smtClean="0"/>
              <a:t>Annual </a:t>
            </a:r>
            <a:r>
              <a:rPr lang="en-US" sz="5000" dirty="0"/>
              <a:t>IEP goals related to transition services</a:t>
            </a:r>
          </a:p>
          <a:p>
            <a:pPr lvl="1">
              <a:buFont typeface="Arial" panose="020B0604020202020204" pitchFamily="34" charset="0"/>
              <a:buChar char="•"/>
            </a:pPr>
            <a:r>
              <a:rPr lang="en-US" sz="5000" i="1" dirty="0"/>
              <a:t>Is (are) there annual IEP goal(s) related to the student’s transition service needs?</a:t>
            </a:r>
          </a:p>
          <a:p>
            <a:pPr marL="274320" lvl="1" indent="0">
              <a:buNone/>
            </a:pPr>
            <a:r>
              <a:rPr lang="en-US" sz="4200" dirty="0"/>
              <a:t>		</a:t>
            </a:r>
          </a:p>
          <a:p>
            <a:pPr>
              <a:buFont typeface="Wingdings" panose="05000000000000000000" pitchFamily="2" charset="2"/>
              <a:buChar char="q"/>
            </a:pPr>
            <a:r>
              <a:rPr lang="en-US" sz="5000" dirty="0" smtClean="0"/>
              <a:t>Age </a:t>
            </a:r>
            <a:r>
              <a:rPr lang="en-US" sz="5000" dirty="0"/>
              <a:t>appropriate transition assessments</a:t>
            </a:r>
          </a:p>
          <a:p>
            <a:pPr lvl="1">
              <a:buFont typeface="Arial" panose="020B0604020202020204" pitchFamily="34" charset="0"/>
              <a:buChar char="•"/>
            </a:pPr>
            <a:r>
              <a:rPr lang="en-US" sz="5000" i="1" dirty="0" smtClean="0"/>
              <a:t>  Is </a:t>
            </a:r>
            <a:r>
              <a:rPr lang="en-US" sz="5000" i="1" dirty="0"/>
              <a:t>there evidence that the measurable postsecondary goals were based on age-appropriate transitions assessments?</a:t>
            </a:r>
          </a:p>
          <a:p>
            <a:pPr lvl="3">
              <a:buFont typeface="Calibri" panose="020F0502020204030204" pitchFamily="34" charset="0"/>
              <a:buChar char="‒"/>
            </a:pPr>
            <a:r>
              <a:rPr lang="en-US" sz="5000" dirty="0" smtClean="0"/>
              <a:t>  C</a:t>
            </a:r>
            <a:r>
              <a:rPr lang="en-US" sz="5000" dirty="0"/>
              <a:t>, D or E Assessment </a:t>
            </a:r>
            <a:r>
              <a:rPr lang="en-US" sz="5000" dirty="0" smtClean="0"/>
              <a:t>Forms  </a:t>
            </a:r>
            <a:r>
              <a:rPr lang="en-US" sz="5000" b="1" dirty="0" smtClean="0">
                <a:solidFill>
                  <a:srgbClr val="FF0000"/>
                </a:solidFill>
              </a:rPr>
              <a:t>INSERT FORMS</a:t>
            </a:r>
            <a:endParaRPr lang="en-US" sz="5000" dirty="0"/>
          </a:p>
          <a:p>
            <a:pPr lvl="2">
              <a:buFont typeface="Wingdings" panose="05000000000000000000" pitchFamily="2" charset="2"/>
              <a:buChar char="q"/>
            </a:pPr>
            <a:endParaRPr lang="en-US" sz="8000" dirty="0"/>
          </a:p>
          <a:p>
            <a:pPr lvl="2">
              <a:buFont typeface="Wingdings" panose="05000000000000000000" pitchFamily="2" charset="2"/>
              <a:buChar char="q"/>
            </a:pPr>
            <a:endParaRPr lang="en-US" sz="8000" dirty="0"/>
          </a:p>
          <a:p>
            <a:pPr lvl="2">
              <a:buFont typeface="Wingdings" panose="05000000000000000000" pitchFamily="2" charset="2"/>
              <a:buChar char="q"/>
            </a:pPr>
            <a:endParaRPr lang="en-US" sz="8000" dirty="0"/>
          </a:p>
          <a:p>
            <a:pPr>
              <a:buFont typeface="Wingdings" panose="05000000000000000000" pitchFamily="2" charset="2"/>
              <a:buChar char="q"/>
            </a:pPr>
            <a:endParaRPr lang="en-US" dirty="0" smtClean="0"/>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0423963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3772" y="724693"/>
            <a:ext cx="12028227" cy="5931695"/>
          </a:xfrm>
        </p:spPr>
        <p:txBody>
          <a:bodyPr>
            <a:normAutofit/>
          </a:bodyPr>
          <a:lstStyle/>
          <a:p>
            <a:pPr marL="0" indent="0" algn="ctr">
              <a:buNone/>
            </a:pPr>
            <a:r>
              <a:rPr lang="en-US" b="1" dirty="0" smtClean="0"/>
              <a:t>NSTTAC Checklist - </a:t>
            </a:r>
            <a:r>
              <a:rPr lang="en-US" i="1" dirty="0" smtClean="0"/>
              <a:t>Indicator 13 items</a:t>
            </a:r>
          </a:p>
          <a:p>
            <a:pPr marL="0" indent="0" algn="ctr">
              <a:buNone/>
            </a:pPr>
            <a:endParaRPr lang="en-US" i="1" dirty="0" smtClean="0"/>
          </a:p>
          <a:p>
            <a:pPr>
              <a:buFont typeface="Wingdings" panose="05000000000000000000" pitchFamily="2" charset="2"/>
              <a:buChar char="q"/>
            </a:pPr>
            <a:r>
              <a:rPr lang="en-US" dirty="0" smtClean="0"/>
              <a:t>MPG’s updated annually</a:t>
            </a:r>
          </a:p>
          <a:p>
            <a:pPr lvl="1">
              <a:buFont typeface="Arial" panose="020B0604020202020204" pitchFamily="34" charset="0"/>
              <a:buChar char="•"/>
            </a:pPr>
            <a:r>
              <a:rPr lang="en-US" sz="2000" i="1" dirty="0"/>
              <a:t>Is (are) the post-secondary goals updated annually?</a:t>
            </a:r>
          </a:p>
          <a:p>
            <a:pPr marL="274320" lvl="1" indent="0">
              <a:buNone/>
            </a:pPr>
            <a:endParaRPr lang="en-US" dirty="0" smtClean="0"/>
          </a:p>
          <a:p>
            <a:pPr>
              <a:buFont typeface="Wingdings" panose="05000000000000000000" pitchFamily="2" charset="2"/>
              <a:buChar char="q"/>
            </a:pPr>
            <a:r>
              <a:rPr lang="en-US" dirty="0" smtClean="0"/>
              <a:t>Annual IEP goals related to transition services</a:t>
            </a:r>
          </a:p>
          <a:p>
            <a:pPr lvl="1">
              <a:buFont typeface="Arial" panose="020B0604020202020204" pitchFamily="34" charset="0"/>
              <a:buChar char="•"/>
            </a:pPr>
            <a:r>
              <a:rPr lang="en-US" sz="2000" i="1" dirty="0"/>
              <a:t>Is (are) there annual IEP goal(s) related to the student’s transition service needs?</a:t>
            </a:r>
          </a:p>
          <a:p>
            <a:pPr marL="274320" lvl="1" indent="0">
              <a:buNone/>
            </a:pPr>
            <a:r>
              <a:rPr lang="en-US" dirty="0" smtClean="0"/>
              <a:t>		</a:t>
            </a:r>
          </a:p>
          <a:p>
            <a:pPr>
              <a:buFont typeface="Wingdings" panose="05000000000000000000" pitchFamily="2" charset="2"/>
              <a:buChar char="q"/>
            </a:pPr>
            <a:r>
              <a:rPr lang="en-US" dirty="0" smtClean="0"/>
              <a:t>Age appropriate transition assessments</a:t>
            </a:r>
          </a:p>
          <a:p>
            <a:pPr lvl="1">
              <a:buFont typeface="Arial" panose="020B0604020202020204" pitchFamily="34" charset="0"/>
              <a:buChar char="•"/>
            </a:pPr>
            <a:r>
              <a:rPr lang="en-US" sz="2000" i="1" dirty="0"/>
              <a:t>Is there evidence that the measurable postsecondary goals were based on age-appropriate transitions assessments?</a:t>
            </a:r>
          </a:p>
          <a:p>
            <a:pPr lvl="3">
              <a:buFont typeface="Calibri" panose="020F0502020204030204" pitchFamily="34" charset="0"/>
              <a:buChar char="‒"/>
            </a:pPr>
            <a:r>
              <a:rPr lang="en-US" sz="2000" dirty="0" smtClean="0"/>
              <a:t>C, D or E Assessment Forms</a:t>
            </a:r>
          </a:p>
          <a:p>
            <a:pPr lvl="3">
              <a:buFont typeface="Wingdings" panose="05000000000000000000" pitchFamily="2" charset="2"/>
              <a:buChar char="q"/>
            </a:pPr>
            <a:endParaRPr lang="en-US" dirty="0" smtClean="0"/>
          </a:p>
        </p:txBody>
      </p:sp>
      <p:sp>
        <p:nvSpPr>
          <p:cNvPr id="5" name="Title 1"/>
          <p:cNvSpPr txBox="1">
            <a:spLocks/>
          </p:cNvSpPr>
          <p:nvPr/>
        </p:nvSpPr>
        <p:spPr>
          <a:xfrm>
            <a:off x="0" y="0"/>
            <a:ext cx="10058400" cy="72469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u="sng" dirty="0" smtClean="0"/>
              <a:t>Indicator 13 Questions (Letter of Law)</a:t>
            </a:r>
            <a:endParaRPr lang="en-US" b="1" u="sng" dirty="0"/>
          </a:p>
        </p:txBody>
      </p:sp>
    </p:spTree>
    <p:extLst>
      <p:ext uri="{BB962C8B-B14F-4D97-AF65-F5344CB8AC3E}">
        <p14:creationId xmlns:p14="http://schemas.microsoft.com/office/powerpoint/2010/main" val="3803478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1775" y="724693"/>
            <a:ext cx="11960225" cy="5904707"/>
          </a:xfrm>
        </p:spPr>
        <p:txBody>
          <a:bodyPr>
            <a:normAutofit/>
          </a:bodyPr>
          <a:lstStyle/>
          <a:p>
            <a:pPr marL="0" indent="0" algn="ctr">
              <a:buNone/>
            </a:pPr>
            <a:r>
              <a:rPr lang="en-US" b="1" dirty="0" smtClean="0"/>
              <a:t>NSTTAC Checklist - </a:t>
            </a:r>
            <a:r>
              <a:rPr lang="en-US" i="1" dirty="0" smtClean="0"/>
              <a:t>Indicator 13 items</a:t>
            </a:r>
          </a:p>
          <a:p>
            <a:pPr marL="0" indent="0" algn="ctr">
              <a:buNone/>
            </a:pPr>
            <a:endParaRPr lang="en-US" i="1" dirty="0" smtClean="0"/>
          </a:p>
          <a:p>
            <a:pPr>
              <a:buFont typeface="Wingdings" panose="05000000000000000000" pitchFamily="2" charset="2"/>
              <a:buChar char="q"/>
            </a:pPr>
            <a:r>
              <a:rPr lang="en-US" b="1" dirty="0" smtClean="0"/>
              <a:t>Question 4: </a:t>
            </a:r>
            <a:r>
              <a:rPr lang="en-US" dirty="0" smtClean="0"/>
              <a:t>Transition services</a:t>
            </a:r>
          </a:p>
          <a:p>
            <a:pPr lvl="1">
              <a:buFont typeface="Arial" panose="020B0604020202020204" pitchFamily="34" charset="0"/>
              <a:buChar char="•"/>
            </a:pPr>
            <a:r>
              <a:rPr lang="en-US" sz="2000" i="1" dirty="0"/>
              <a:t>Are there transition services in the IEP that will reasonably enable the student to meet his or her postsecondary goal(s)?</a:t>
            </a:r>
          </a:p>
          <a:p>
            <a:pPr lvl="1">
              <a:buFont typeface="Wingdings" panose="05000000000000000000" pitchFamily="2" charset="2"/>
              <a:buChar char="q"/>
            </a:pPr>
            <a:endParaRPr lang="en-US" dirty="0" smtClean="0"/>
          </a:p>
          <a:p>
            <a:pPr>
              <a:buFont typeface="Wingdings" panose="05000000000000000000" pitchFamily="2" charset="2"/>
              <a:buChar char="q"/>
            </a:pPr>
            <a:r>
              <a:rPr lang="en-US" b="1" dirty="0" smtClean="0"/>
              <a:t>Question 5: </a:t>
            </a:r>
            <a:r>
              <a:rPr lang="en-US" dirty="0" smtClean="0"/>
              <a:t>Course of study</a:t>
            </a:r>
          </a:p>
          <a:p>
            <a:pPr lvl="1">
              <a:buFont typeface="Arial" panose="020B0604020202020204" pitchFamily="34" charset="0"/>
              <a:buChar char="•"/>
            </a:pPr>
            <a:r>
              <a:rPr lang="en-US" sz="2000" i="1" dirty="0"/>
              <a:t>Do the transition services include </a:t>
            </a:r>
            <a:r>
              <a:rPr lang="en-US" sz="2000" i="1" u="sng" dirty="0"/>
              <a:t>courses of study</a:t>
            </a:r>
            <a:r>
              <a:rPr lang="en-US" sz="2000" i="1" dirty="0"/>
              <a:t> that will reasonably enable the student to meet his or her postsecondary goal(s)?</a:t>
            </a:r>
          </a:p>
          <a:p>
            <a:pPr lvl="1">
              <a:buFont typeface="Wingdings" panose="05000000000000000000" pitchFamily="2" charset="2"/>
              <a:buChar char="q"/>
            </a:pPr>
            <a:endParaRPr lang="en-US" dirty="0" smtClean="0"/>
          </a:p>
          <a:p>
            <a:pPr marL="0" indent="0">
              <a:buNone/>
            </a:pPr>
            <a:r>
              <a:rPr lang="en-US" sz="3600" dirty="0" smtClean="0"/>
              <a:t> Does the IEP meet Indicator 13 requirements?</a:t>
            </a:r>
            <a:endParaRPr lang="en-US" sz="3600" dirty="0"/>
          </a:p>
        </p:txBody>
      </p:sp>
      <p:sp>
        <p:nvSpPr>
          <p:cNvPr id="5" name="Title 1"/>
          <p:cNvSpPr txBox="1">
            <a:spLocks/>
          </p:cNvSpPr>
          <p:nvPr/>
        </p:nvSpPr>
        <p:spPr>
          <a:xfrm>
            <a:off x="0" y="0"/>
            <a:ext cx="10058400" cy="72469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u="sng" dirty="0" smtClean="0"/>
              <a:t>Indicator 13 Questions (Letter of Law)</a:t>
            </a:r>
            <a:endParaRPr lang="en-US" b="1" u="sng" dirty="0"/>
          </a:p>
        </p:txBody>
      </p:sp>
    </p:spTree>
    <p:extLst>
      <p:ext uri="{BB962C8B-B14F-4D97-AF65-F5344CB8AC3E}">
        <p14:creationId xmlns:p14="http://schemas.microsoft.com/office/powerpoint/2010/main" val="22180235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484" y="0"/>
            <a:ext cx="12273484" cy="10388514"/>
          </a:xfrm>
          <a:prstGeom prst="rect">
            <a:avLst/>
          </a:prstGeom>
        </p:spPr>
      </p:pic>
    </p:spTree>
    <p:extLst>
      <p:ext uri="{BB962C8B-B14F-4D97-AF65-F5344CB8AC3E}">
        <p14:creationId xmlns:p14="http://schemas.microsoft.com/office/powerpoint/2010/main" val="26566937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3051" y="-186814"/>
            <a:ext cx="12865051" cy="10889228"/>
          </a:xfrm>
          <a:prstGeom prst="rect">
            <a:avLst/>
          </a:prstGeom>
        </p:spPr>
      </p:pic>
    </p:spTree>
    <p:extLst>
      <p:ext uri="{BB962C8B-B14F-4D97-AF65-F5344CB8AC3E}">
        <p14:creationId xmlns:p14="http://schemas.microsoft.com/office/powerpoint/2010/main" val="25847612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3051" y="-1442408"/>
            <a:ext cx="12865051" cy="10889228"/>
          </a:xfrm>
          <a:prstGeom prst="rect">
            <a:avLst/>
          </a:prstGeom>
        </p:spPr>
      </p:pic>
    </p:spTree>
    <p:extLst>
      <p:ext uri="{BB962C8B-B14F-4D97-AF65-F5344CB8AC3E}">
        <p14:creationId xmlns:p14="http://schemas.microsoft.com/office/powerpoint/2010/main" val="18827365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686"/>
            <a:ext cx="12192000" cy="958306"/>
          </a:xfrm>
        </p:spPr>
        <p:txBody>
          <a:bodyPr/>
          <a:lstStyle/>
          <a:p>
            <a:pPr algn="ctr"/>
            <a:r>
              <a:rPr lang="en-US" b="1" u="sng" dirty="0" smtClean="0"/>
              <a:t>Spirit vs Letter of the LAW</a:t>
            </a:r>
            <a:endParaRPr lang="en-US" b="1" u="sng"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81905328"/>
              </p:ext>
            </p:extLst>
          </p:nvPr>
        </p:nvGraphicFramePr>
        <p:xfrm>
          <a:off x="1583140" y="1172073"/>
          <a:ext cx="8686800" cy="4786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37915" y="1949180"/>
            <a:ext cx="4038600" cy="369332"/>
          </a:xfrm>
          <a:prstGeom prst="rect">
            <a:avLst/>
          </a:prstGeom>
          <a:noFill/>
        </p:spPr>
        <p:txBody>
          <a:bodyPr wrap="square" rtlCol="0">
            <a:spAutoFit/>
          </a:bodyPr>
          <a:lstStyle/>
          <a:p>
            <a:r>
              <a:rPr lang="en-US" b="1" dirty="0">
                <a:solidFill>
                  <a:srgbClr val="FF0000"/>
                </a:solidFill>
              </a:rPr>
              <a:t>LETTER of the LAW:  Narrow Impact</a:t>
            </a:r>
          </a:p>
        </p:txBody>
      </p:sp>
      <p:sp>
        <p:nvSpPr>
          <p:cNvPr id="6" name="TextBox 5"/>
          <p:cNvSpPr txBox="1"/>
          <p:nvPr/>
        </p:nvSpPr>
        <p:spPr>
          <a:xfrm>
            <a:off x="6324600" y="1967254"/>
            <a:ext cx="4114799" cy="369332"/>
          </a:xfrm>
          <a:prstGeom prst="rect">
            <a:avLst/>
          </a:prstGeom>
          <a:noFill/>
        </p:spPr>
        <p:txBody>
          <a:bodyPr wrap="square" rtlCol="0">
            <a:spAutoFit/>
          </a:bodyPr>
          <a:lstStyle/>
          <a:p>
            <a:r>
              <a:rPr lang="en-US" b="1" dirty="0">
                <a:solidFill>
                  <a:srgbClr val="FF0000"/>
                </a:solidFill>
              </a:rPr>
              <a:t>SPIRIT of the LAW: Larger Impact</a:t>
            </a:r>
          </a:p>
        </p:txBody>
      </p:sp>
      <p:sp>
        <p:nvSpPr>
          <p:cNvPr id="7" name="TextBox 6"/>
          <p:cNvSpPr txBox="1"/>
          <p:nvPr/>
        </p:nvSpPr>
        <p:spPr>
          <a:xfrm>
            <a:off x="4290515" y="6445789"/>
            <a:ext cx="4572000" cy="307777"/>
          </a:xfrm>
          <a:prstGeom prst="rect">
            <a:avLst/>
          </a:prstGeom>
          <a:noFill/>
        </p:spPr>
        <p:txBody>
          <a:bodyPr wrap="square" rtlCol="0">
            <a:spAutoFit/>
          </a:bodyPr>
          <a:lstStyle/>
          <a:p>
            <a:r>
              <a:rPr lang="en-US" sz="1400" dirty="0"/>
              <a:t>Transition Coalition: Module-Transition Planning</a:t>
            </a:r>
          </a:p>
        </p:txBody>
      </p:sp>
    </p:spTree>
    <p:extLst>
      <p:ext uri="{BB962C8B-B14F-4D97-AF65-F5344CB8AC3E}">
        <p14:creationId xmlns:p14="http://schemas.microsoft.com/office/powerpoint/2010/main" val="30604028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2823" y="0"/>
            <a:ext cx="8372009" cy="6283358"/>
          </a:xfrm>
          <a:prstGeom prst="rect">
            <a:avLst/>
          </a:prstGeom>
        </p:spPr>
      </p:pic>
    </p:spTree>
    <p:extLst>
      <p:ext uri="{BB962C8B-B14F-4D97-AF65-F5344CB8AC3E}">
        <p14:creationId xmlns:p14="http://schemas.microsoft.com/office/powerpoint/2010/main" val="10271984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6841" y="579876"/>
            <a:ext cx="3119117" cy="3119117"/>
          </a:xfrm>
          <a:prstGeom prst="rect">
            <a:avLst/>
          </a:prstGeom>
        </p:spPr>
      </p:pic>
      <p:sp>
        <p:nvSpPr>
          <p:cNvPr id="2" name="Title 1"/>
          <p:cNvSpPr>
            <a:spLocks noGrp="1"/>
          </p:cNvSpPr>
          <p:nvPr>
            <p:ph type="title" idx="4294967295"/>
          </p:nvPr>
        </p:nvSpPr>
        <p:spPr>
          <a:xfrm>
            <a:off x="0" y="0"/>
            <a:ext cx="12191999" cy="709684"/>
          </a:xfrm>
        </p:spPr>
        <p:txBody>
          <a:bodyPr>
            <a:noAutofit/>
          </a:bodyPr>
          <a:lstStyle/>
          <a:p>
            <a:r>
              <a:rPr lang="en-US" sz="4400" b="1" u="sng" dirty="0" smtClean="0"/>
              <a:t>IEP Implementation:  Accommodations &amp; Modifications</a:t>
            </a:r>
            <a:endParaRPr lang="en-US" sz="4400" b="1" u="sng" dirty="0"/>
          </a:p>
        </p:txBody>
      </p:sp>
      <p:sp>
        <p:nvSpPr>
          <p:cNvPr id="3" name="AutoShape 2" descr="Image result for hot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2"/>
          <p:cNvSpPr txBox="1">
            <a:spLocks/>
          </p:cNvSpPr>
          <p:nvPr/>
        </p:nvSpPr>
        <p:spPr>
          <a:xfrm>
            <a:off x="150125" y="709683"/>
            <a:ext cx="8790675" cy="5659585"/>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 </a:t>
            </a:r>
            <a:r>
              <a:rPr lang="en-US" sz="2800" dirty="0" smtClean="0"/>
              <a:t> Best practice is to ensure students have been provided </a:t>
            </a:r>
          </a:p>
          <a:p>
            <a:pPr marL="0" indent="0">
              <a:buNone/>
            </a:pPr>
            <a:r>
              <a:rPr lang="en-US" sz="2800" dirty="0"/>
              <a:t> </a:t>
            </a:r>
            <a:r>
              <a:rPr lang="en-US" sz="2800" dirty="0" smtClean="0"/>
              <a:t>     maximum accommodations prior to making </a:t>
            </a:r>
            <a:r>
              <a:rPr lang="en-US" sz="2800" dirty="0"/>
              <a:t> </a:t>
            </a:r>
            <a:r>
              <a:rPr lang="en-US" sz="2800" dirty="0" smtClean="0"/>
              <a:t>  </a:t>
            </a:r>
          </a:p>
          <a:p>
            <a:pPr marL="0" indent="0">
              <a:buNone/>
            </a:pPr>
            <a:r>
              <a:rPr lang="en-US" sz="2800" dirty="0"/>
              <a:t> </a:t>
            </a:r>
            <a:r>
              <a:rPr lang="en-US" sz="2800" dirty="0" smtClean="0"/>
              <a:t>     modifications to the curriculum</a:t>
            </a:r>
          </a:p>
          <a:p>
            <a:pPr marL="0" indent="0">
              <a:buNone/>
            </a:pPr>
            <a:endParaRPr lang="en-US" sz="900" dirty="0" smtClean="0"/>
          </a:p>
          <a:p>
            <a:pPr>
              <a:buFont typeface="Wingdings" panose="05000000000000000000" pitchFamily="2" charset="2"/>
              <a:buChar char="q"/>
            </a:pPr>
            <a:r>
              <a:rPr lang="en-US" sz="2800" dirty="0" smtClean="0"/>
              <a:t>  Based on student’s individual needs</a:t>
            </a:r>
          </a:p>
          <a:p>
            <a:pPr marL="0" indent="0">
              <a:buNone/>
            </a:pPr>
            <a:endParaRPr lang="en-US" sz="2600" dirty="0" smtClean="0"/>
          </a:p>
          <a:p>
            <a:pPr>
              <a:buFont typeface="Wingdings" panose="05000000000000000000" pitchFamily="2" charset="2"/>
              <a:buChar char="q"/>
            </a:pPr>
            <a:r>
              <a:rPr lang="en-US" sz="2800" dirty="0"/>
              <a:t> </a:t>
            </a:r>
            <a:r>
              <a:rPr lang="en-US" sz="2800" dirty="0" smtClean="0"/>
              <a:t> What is necessary for maximum involvement and </a:t>
            </a:r>
          </a:p>
          <a:p>
            <a:pPr marL="0" indent="0">
              <a:buNone/>
            </a:pPr>
            <a:r>
              <a:rPr lang="en-US" sz="2800" dirty="0"/>
              <a:t> </a:t>
            </a:r>
            <a:r>
              <a:rPr lang="en-US" sz="2800" dirty="0" smtClean="0"/>
              <a:t>     participation in the academic setting</a:t>
            </a:r>
          </a:p>
          <a:p>
            <a:pPr marL="201168" lvl="1" indent="0">
              <a:buNone/>
            </a:pPr>
            <a:endParaRPr lang="en-US" sz="2400" dirty="0" smtClean="0"/>
          </a:p>
          <a:p>
            <a:pPr>
              <a:buFont typeface="Wingdings" panose="05000000000000000000" pitchFamily="2" charset="2"/>
              <a:buChar char="q"/>
            </a:pPr>
            <a:r>
              <a:rPr lang="en-US" sz="2800" dirty="0" smtClean="0"/>
              <a:t> Consider a Continuum of Support </a:t>
            </a:r>
            <a:r>
              <a:rPr lang="en-US" sz="2800" dirty="0" smtClean="0">
                <a:sym typeface="Wingdings" panose="05000000000000000000" pitchFamily="2" charset="2"/>
              </a:rPr>
              <a:t> M</a:t>
            </a:r>
            <a:r>
              <a:rPr lang="en-US" sz="2800" dirty="0" smtClean="0"/>
              <a:t>inimal amount of </a:t>
            </a:r>
          </a:p>
          <a:p>
            <a:pPr marL="0" indent="0">
              <a:buNone/>
            </a:pPr>
            <a:r>
              <a:rPr lang="en-US" sz="2800" dirty="0"/>
              <a:t> </a:t>
            </a:r>
            <a:r>
              <a:rPr lang="en-US" sz="2800" dirty="0" smtClean="0"/>
              <a:t>    support needed for student to be successful</a:t>
            </a:r>
          </a:p>
          <a:p>
            <a:pPr marL="0" indent="0">
              <a:buNone/>
            </a:pPr>
            <a:endParaRPr lang="en-US" sz="2800" dirty="0" smtClean="0"/>
          </a:p>
          <a:p>
            <a:pPr>
              <a:buFont typeface="Wingdings" panose="05000000000000000000" pitchFamily="2" charset="2"/>
              <a:buChar char="q"/>
            </a:pPr>
            <a:r>
              <a:rPr lang="en-US" sz="2800" dirty="0" smtClean="0"/>
              <a:t>  Select only those supports which are deemed necessary </a:t>
            </a:r>
          </a:p>
          <a:p>
            <a:pPr marL="0" indent="0">
              <a:buNone/>
            </a:pPr>
            <a:endParaRPr lang="en-US" sz="26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480086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2401"/>
            <a:ext cx="10058400" cy="900544"/>
          </a:xfrm>
        </p:spPr>
        <p:txBody>
          <a:bodyPr>
            <a:normAutofit/>
          </a:bodyPr>
          <a:lstStyle/>
          <a:p>
            <a:r>
              <a:rPr lang="en-US" sz="6000" b="1" dirty="0"/>
              <a:t>Gaining information</a:t>
            </a:r>
          </a:p>
        </p:txBody>
      </p:sp>
      <p:sp>
        <p:nvSpPr>
          <p:cNvPr id="3" name="Content Placeholder 2"/>
          <p:cNvSpPr>
            <a:spLocks noGrp="1"/>
          </p:cNvSpPr>
          <p:nvPr>
            <p:ph idx="1"/>
          </p:nvPr>
        </p:nvSpPr>
        <p:spPr>
          <a:xfrm>
            <a:off x="1097280" y="1052945"/>
            <a:ext cx="10058400" cy="4816149"/>
          </a:xfrm>
        </p:spPr>
        <p:txBody>
          <a:bodyPr>
            <a:normAutofit fontScale="92500" lnSpcReduction="10000"/>
          </a:bodyPr>
          <a:lstStyle/>
          <a:p>
            <a:r>
              <a:rPr lang="en-US" sz="3200" b="1" dirty="0" smtClean="0"/>
              <a:t>  Interview</a:t>
            </a:r>
          </a:p>
          <a:p>
            <a:endParaRPr lang="en-US" sz="3200" b="1" dirty="0"/>
          </a:p>
          <a:p>
            <a:r>
              <a:rPr lang="en-US" sz="3200" dirty="0">
                <a:latin typeface="TwCenMT-Regular"/>
              </a:rPr>
              <a:t>Receiving School: Talk with</a:t>
            </a:r>
          </a:p>
          <a:p>
            <a:r>
              <a:rPr lang="en-US" sz="3200" dirty="0">
                <a:latin typeface="TwCenMT-Regular"/>
              </a:rPr>
              <a:t>parents and staff from</a:t>
            </a:r>
          </a:p>
          <a:p>
            <a:r>
              <a:rPr lang="en-US" sz="3200" dirty="0">
                <a:latin typeface="TwCenMT-Regular"/>
              </a:rPr>
              <a:t>sending </a:t>
            </a:r>
            <a:r>
              <a:rPr lang="en-US" sz="3200" dirty="0" smtClean="0">
                <a:latin typeface="TwCenMT-Regular"/>
              </a:rPr>
              <a:t>school</a:t>
            </a:r>
          </a:p>
          <a:p>
            <a:endParaRPr lang="en-US" sz="3200" dirty="0">
              <a:latin typeface="TwCenMT-Regular"/>
            </a:endParaRPr>
          </a:p>
          <a:p>
            <a:r>
              <a:rPr lang="en-US" sz="3200" dirty="0">
                <a:latin typeface="TwCenMT-Regular"/>
              </a:rPr>
              <a:t>Sending School: Share</a:t>
            </a:r>
          </a:p>
          <a:p>
            <a:r>
              <a:rPr lang="en-US" sz="3200" dirty="0">
                <a:latin typeface="TwCenMT-Regular"/>
              </a:rPr>
              <a:t>information about student’s</a:t>
            </a:r>
          </a:p>
          <a:p>
            <a:r>
              <a:rPr lang="en-US" sz="3200" dirty="0">
                <a:latin typeface="TwCenMT-Regular"/>
              </a:rPr>
              <a:t>evaluation and IEP</a:t>
            </a:r>
          </a:p>
        </p:txBody>
      </p:sp>
      <p:sp>
        <p:nvSpPr>
          <p:cNvPr id="4" name="Flowchart: Process 3"/>
          <p:cNvSpPr/>
          <p:nvPr/>
        </p:nvSpPr>
        <p:spPr>
          <a:xfrm>
            <a:off x="983673" y="2078182"/>
            <a:ext cx="5043054" cy="16764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955964" y="4281055"/>
            <a:ext cx="5056909" cy="158803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6395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1"/>
            <a:ext cx="12192000" cy="755650"/>
          </a:xfrm>
        </p:spPr>
        <p:txBody>
          <a:bodyPr>
            <a:noAutofit/>
          </a:bodyPr>
          <a:lstStyle/>
          <a:p>
            <a:r>
              <a:rPr lang="en-US" sz="4400" b="1" u="sng" dirty="0" smtClean="0"/>
              <a:t>IEP Implementation:  Accommodations &amp; Modifications</a:t>
            </a:r>
            <a:endParaRPr lang="en-US" sz="4400" b="1" u="sng"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42794306"/>
              </p:ext>
            </p:extLst>
          </p:nvPr>
        </p:nvGraphicFramePr>
        <p:xfrm>
          <a:off x="792163" y="1731963"/>
          <a:ext cx="10058400" cy="3754120"/>
        </p:xfrm>
        <a:graphic>
          <a:graphicData uri="http://schemas.openxmlformats.org/drawingml/2006/table">
            <a:tbl>
              <a:tblPr firstRow="1" bandRow="1">
                <a:tableStyleId>{5C22544A-7EE6-4342-B048-85BDC9FD1C3A}</a:tableStyleId>
              </a:tblPr>
              <a:tblGrid>
                <a:gridCol w="3352800"/>
                <a:gridCol w="3352800"/>
                <a:gridCol w="3352800"/>
              </a:tblGrid>
              <a:tr h="370840">
                <a:tc>
                  <a:txBody>
                    <a:bodyPr/>
                    <a:lstStyle/>
                    <a:p>
                      <a:endParaRPr lang="en-US" dirty="0"/>
                    </a:p>
                  </a:txBody>
                  <a:tcPr/>
                </a:tc>
                <a:tc>
                  <a:txBody>
                    <a:bodyPr/>
                    <a:lstStyle/>
                    <a:p>
                      <a:pPr algn="ctr"/>
                      <a:r>
                        <a:rPr lang="en-US" dirty="0" smtClean="0"/>
                        <a:t>ACCOMMODATIONS</a:t>
                      </a:r>
                      <a:endParaRPr lang="en-US" dirty="0"/>
                    </a:p>
                  </a:txBody>
                  <a:tcPr/>
                </a:tc>
                <a:tc>
                  <a:txBody>
                    <a:bodyPr/>
                    <a:lstStyle/>
                    <a:p>
                      <a:pPr algn="ctr"/>
                      <a:r>
                        <a:rPr lang="en-US" dirty="0" smtClean="0"/>
                        <a:t>MODIFICATIONS</a:t>
                      </a:r>
                      <a:endParaRPr lang="en-US" dirty="0"/>
                    </a:p>
                  </a:txBody>
                  <a:tcPr/>
                </a:tc>
              </a:tr>
              <a:tr h="370840">
                <a:tc>
                  <a:txBody>
                    <a:bodyPr/>
                    <a:lstStyle/>
                    <a:p>
                      <a:r>
                        <a:rPr lang="en-US" sz="1800" b="0" dirty="0" smtClean="0"/>
                        <a:t>Classroom</a:t>
                      </a:r>
                      <a:r>
                        <a:rPr lang="en-US" sz="1800" b="0" baseline="0" dirty="0" smtClean="0"/>
                        <a:t> </a:t>
                      </a:r>
                    </a:p>
                    <a:p>
                      <a:r>
                        <a:rPr lang="en-US" sz="1800" b="0" baseline="0" dirty="0" smtClean="0"/>
                        <a:t>Instruction</a:t>
                      </a:r>
                      <a:endParaRPr lang="en-US" sz="1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Can help students learn the same material and meet the same expectations as their classmates. If a student has reading issues, for example, she might listen to an audio recording of a text. There are different types of classroom accommodations, including presentation (like listening to an audio recording of a text) and setting (like where a student sits)</a:t>
                      </a:r>
                    </a:p>
                    <a:p>
                      <a:endParaRPr lang="en-US" dirty="0"/>
                    </a:p>
                  </a:txBody>
                  <a:tcPr/>
                </a:tc>
                <a:tc>
                  <a:txBody>
                    <a:bodyPr/>
                    <a:lstStyle/>
                    <a:p>
                      <a:r>
                        <a:rPr lang="en-US" sz="1800" kern="1200" dirty="0" smtClean="0">
                          <a:solidFill>
                            <a:schemeClr val="dk1"/>
                          </a:solidFill>
                          <a:effectLst/>
                          <a:latin typeface="+mn-lt"/>
                          <a:ea typeface="+mn-ea"/>
                          <a:cs typeface="+mn-cs"/>
                        </a:rPr>
                        <a:t>Children who are far behind their peers may need changes, or modifications, to the curriculum. For example, a student could be assigned shorter or easier reading assignments. Kids who receive modifications are not expected to learn the same material as their classmates</a:t>
                      </a:r>
                      <a:endParaRPr lang="en-US" dirty="0"/>
                    </a:p>
                  </a:txBody>
                  <a:tcPr/>
                </a:tc>
              </a:tr>
            </a:tbl>
          </a:graphicData>
        </a:graphic>
      </p:graphicFrame>
      <p:sp>
        <p:nvSpPr>
          <p:cNvPr id="3" name="AutoShape 2" descr="Image result for hot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2"/>
          <p:cNvSpPr txBox="1">
            <a:spLocks/>
          </p:cNvSpPr>
          <p:nvPr/>
        </p:nvSpPr>
        <p:spPr>
          <a:xfrm>
            <a:off x="120650" y="990443"/>
            <a:ext cx="12041874" cy="5222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 </a:t>
            </a:r>
            <a:r>
              <a:rPr lang="en-US" sz="2800" dirty="0" smtClean="0"/>
              <a:t> What is the difference???</a:t>
            </a:r>
          </a:p>
          <a:p>
            <a:pPr marL="0" indent="0">
              <a:buNone/>
            </a:pPr>
            <a:endParaRPr lang="en-US" sz="26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31642937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1"/>
            <a:ext cx="12192000" cy="755650"/>
          </a:xfrm>
        </p:spPr>
        <p:txBody>
          <a:bodyPr>
            <a:noAutofit/>
          </a:bodyPr>
          <a:lstStyle/>
          <a:p>
            <a:r>
              <a:rPr lang="en-US" sz="4400" b="1" u="sng" dirty="0" smtClean="0"/>
              <a:t>IEP Implementation:  Accommodations &amp; Modifications</a:t>
            </a:r>
            <a:endParaRPr lang="en-US" sz="4400" b="1" u="sng"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42794306"/>
              </p:ext>
            </p:extLst>
          </p:nvPr>
        </p:nvGraphicFramePr>
        <p:xfrm>
          <a:off x="792163" y="1731963"/>
          <a:ext cx="10058400" cy="4028440"/>
        </p:xfrm>
        <a:graphic>
          <a:graphicData uri="http://schemas.openxmlformats.org/drawingml/2006/table">
            <a:tbl>
              <a:tblPr firstRow="1" bandRow="1">
                <a:tableStyleId>{5C22544A-7EE6-4342-B048-85BDC9FD1C3A}</a:tableStyleId>
              </a:tblPr>
              <a:tblGrid>
                <a:gridCol w="3352800"/>
                <a:gridCol w="3352800"/>
                <a:gridCol w="3352800"/>
              </a:tblGrid>
              <a:tr h="370840">
                <a:tc>
                  <a:txBody>
                    <a:bodyPr/>
                    <a:lstStyle/>
                    <a:p>
                      <a:endParaRPr lang="en-US" dirty="0"/>
                    </a:p>
                  </a:txBody>
                  <a:tcPr/>
                </a:tc>
                <a:tc>
                  <a:txBody>
                    <a:bodyPr/>
                    <a:lstStyle/>
                    <a:p>
                      <a:pPr algn="ctr"/>
                      <a:r>
                        <a:rPr lang="en-US" dirty="0" smtClean="0"/>
                        <a:t>ACCOMMODATIONS</a:t>
                      </a:r>
                      <a:endParaRPr lang="en-US" dirty="0"/>
                    </a:p>
                  </a:txBody>
                  <a:tcPr/>
                </a:tc>
                <a:tc>
                  <a:txBody>
                    <a:bodyPr/>
                    <a:lstStyle/>
                    <a:p>
                      <a:pPr algn="ctr"/>
                      <a:r>
                        <a:rPr lang="en-US" dirty="0" smtClean="0"/>
                        <a:t>MODIFICATIONS</a:t>
                      </a:r>
                      <a:endParaRPr lang="en-US" dirty="0"/>
                    </a:p>
                  </a:txBody>
                  <a:tcPr/>
                </a:tc>
              </a:tr>
              <a:tr h="370840">
                <a:tc>
                  <a:txBody>
                    <a:bodyPr/>
                    <a:lstStyle/>
                    <a:p>
                      <a:r>
                        <a:rPr lang="en-US" dirty="0" smtClean="0"/>
                        <a:t>Classroom Tests</a:t>
                      </a:r>
                      <a:endParaRPr lang="en-US" dirty="0"/>
                    </a:p>
                  </a:txBody>
                  <a:tcPr/>
                </a:tc>
                <a:tc>
                  <a:txBody>
                    <a:bodyPr/>
                    <a:lstStyle/>
                    <a:p>
                      <a:r>
                        <a:rPr lang="en-US" sz="1800" kern="1200" dirty="0" smtClean="0">
                          <a:solidFill>
                            <a:schemeClr val="dk1"/>
                          </a:solidFill>
                          <a:effectLst/>
                          <a:latin typeface="+mn-lt"/>
                          <a:ea typeface="+mn-ea"/>
                          <a:cs typeface="+mn-cs"/>
                        </a:rPr>
                        <a:t>Testing accommodations can be different from those used for instruction. For example, using a spell-checker might help a student with writing difficulties take notes during class but wouldn’t be appropriate during a weekly spelling test. However, this student might benefit from extra time to complete the spelling test or using typing technology if the physical act of writing is difficult</a:t>
                      </a:r>
                      <a:endParaRPr lang="en-US" dirty="0"/>
                    </a:p>
                  </a:txBody>
                  <a:tcPr/>
                </a:tc>
                <a:tc>
                  <a:txBody>
                    <a:bodyPr/>
                    <a:lstStyle/>
                    <a:p>
                      <a:r>
                        <a:rPr lang="en-US" sz="1800" kern="1200" dirty="0" smtClean="0">
                          <a:solidFill>
                            <a:schemeClr val="dk1"/>
                          </a:solidFill>
                          <a:effectLst/>
                          <a:latin typeface="+mn-lt"/>
                          <a:ea typeface="+mn-ea"/>
                          <a:cs typeface="+mn-cs"/>
                        </a:rPr>
                        <a:t>Modifications in testing often involve requiring a student to cover less material or material that is less complex. For example, in the case of the spelling test, if the class was given 20 words to study, the student with modifications might only have to study 10 of them. Or she might have a completely different list of words</a:t>
                      </a:r>
                      <a:endParaRPr lang="en-US" dirty="0"/>
                    </a:p>
                  </a:txBody>
                  <a:tcPr/>
                </a:tc>
              </a:tr>
            </a:tbl>
          </a:graphicData>
        </a:graphic>
      </p:graphicFrame>
      <p:sp>
        <p:nvSpPr>
          <p:cNvPr id="3" name="AutoShape 2" descr="Image result for hot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2"/>
          <p:cNvSpPr txBox="1">
            <a:spLocks/>
          </p:cNvSpPr>
          <p:nvPr/>
        </p:nvSpPr>
        <p:spPr>
          <a:xfrm>
            <a:off x="120650" y="990443"/>
            <a:ext cx="12041874" cy="5222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 </a:t>
            </a:r>
            <a:r>
              <a:rPr lang="en-US" sz="2800" dirty="0" smtClean="0"/>
              <a:t> What is the difference???</a:t>
            </a:r>
          </a:p>
          <a:p>
            <a:pPr marL="0" indent="0">
              <a:buNone/>
            </a:pPr>
            <a:endParaRPr lang="en-US" sz="26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34241057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1"/>
            <a:ext cx="12192000" cy="755650"/>
          </a:xfrm>
        </p:spPr>
        <p:txBody>
          <a:bodyPr>
            <a:noAutofit/>
          </a:bodyPr>
          <a:lstStyle/>
          <a:p>
            <a:r>
              <a:rPr lang="en-US" sz="4400" b="1" u="sng" dirty="0" smtClean="0"/>
              <a:t>IEP Implementation:  Accommodations &amp; Modifications</a:t>
            </a:r>
            <a:endParaRPr lang="en-US" sz="4400" b="1" u="sng"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26266336"/>
              </p:ext>
            </p:extLst>
          </p:nvPr>
        </p:nvGraphicFramePr>
        <p:xfrm>
          <a:off x="792163" y="1512659"/>
          <a:ext cx="10058400" cy="4522064"/>
        </p:xfrm>
        <a:graphic>
          <a:graphicData uri="http://schemas.openxmlformats.org/drawingml/2006/table">
            <a:tbl>
              <a:tblPr firstRow="1" bandRow="1">
                <a:tableStyleId>{5C22544A-7EE6-4342-B048-85BDC9FD1C3A}</a:tableStyleId>
              </a:tblPr>
              <a:tblGrid>
                <a:gridCol w="3352800"/>
                <a:gridCol w="3352800"/>
                <a:gridCol w="3352800"/>
              </a:tblGrid>
              <a:tr h="389741">
                <a:tc>
                  <a:txBody>
                    <a:bodyPr/>
                    <a:lstStyle/>
                    <a:p>
                      <a:endParaRPr lang="en-US" dirty="0"/>
                    </a:p>
                  </a:txBody>
                  <a:tcPr/>
                </a:tc>
                <a:tc>
                  <a:txBody>
                    <a:bodyPr/>
                    <a:lstStyle/>
                    <a:p>
                      <a:pPr algn="ctr"/>
                      <a:r>
                        <a:rPr lang="en-US" dirty="0" smtClean="0"/>
                        <a:t>ACCOMMODATIONS</a:t>
                      </a:r>
                      <a:endParaRPr lang="en-US" dirty="0"/>
                    </a:p>
                  </a:txBody>
                  <a:tcPr/>
                </a:tc>
                <a:tc>
                  <a:txBody>
                    <a:bodyPr/>
                    <a:lstStyle/>
                    <a:p>
                      <a:pPr algn="ctr"/>
                      <a:r>
                        <a:rPr lang="en-US" dirty="0" smtClean="0"/>
                        <a:t>MODIFICATIONS</a:t>
                      </a:r>
                      <a:endParaRPr lang="en-US" dirty="0"/>
                    </a:p>
                  </a:txBody>
                  <a:tcPr/>
                </a:tc>
              </a:tr>
              <a:tr h="4132323">
                <a:tc>
                  <a:txBody>
                    <a:bodyPr/>
                    <a:lstStyle/>
                    <a:p>
                      <a:r>
                        <a:rPr lang="en-US" dirty="0" smtClean="0"/>
                        <a:t>Standardized Testing</a:t>
                      </a:r>
                      <a:endParaRPr lang="en-US" dirty="0"/>
                    </a:p>
                  </a:txBody>
                  <a:tcPr/>
                </a:tc>
                <a:tc>
                  <a:txBody>
                    <a:bodyPr/>
                    <a:lstStyle/>
                    <a:p>
                      <a:r>
                        <a:rPr lang="en-US" sz="1800" kern="1200" dirty="0" smtClean="0">
                          <a:solidFill>
                            <a:schemeClr val="dk1"/>
                          </a:solidFill>
                          <a:effectLst/>
                          <a:latin typeface="+mn-lt"/>
                          <a:ea typeface="+mn-ea"/>
                          <a:cs typeface="+mn-cs"/>
                        </a:rPr>
                        <a:t>Statewide assessments allow certain accommodations like extra time or taking a computerized exam. Ideally these are the same accommodations a child uses to take class tests</a:t>
                      </a:r>
                      <a:endParaRPr lang="en-US" dirty="0"/>
                    </a:p>
                  </a:txBody>
                  <a:tcPr/>
                </a:tc>
                <a:tc>
                  <a:txBody>
                    <a:bodyPr/>
                    <a:lstStyle/>
                    <a:p>
                      <a:r>
                        <a:rPr lang="en-US" sz="1800" kern="1200" dirty="0" smtClean="0">
                          <a:solidFill>
                            <a:schemeClr val="dk1"/>
                          </a:solidFill>
                          <a:effectLst/>
                          <a:latin typeface="+mn-lt"/>
                          <a:ea typeface="+mn-ea"/>
                          <a:cs typeface="+mn-cs"/>
                        </a:rPr>
                        <a:t>Some students take an “alternate assessment” of their statewide test, which includes modifications to the regular test. The questions in this type of alternate assessment might not cover the same materials as the standard exams. Also, the results would be interpreted differently. Before you agree to an alternate assessment, find out how the results will be interpreted and what (if any) implications there will be for your child</a:t>
                      </a:r>
                      <a:endParaRPr lang="en-US" dirty="0"/>
                    </a:p>
                  </a:txBody>
                  <a:tcPr/>
                </a:tc>
              </a:tr>
            </a:tbl>
          </a:graphicData>
        </a:graphic>
      </p:graphicFrame>
      <p:sp>
        <p:nvSpPr>
          <p:cNvPr id="3" name="AutoShape 2" descr="Image result for hot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2"/>
          <p:cNvSpPr txBox="1">
            <a:spLocks/>
          </p:cNvSpPr>
          <p:nvPr/>
        </p:nvSpPr>
        <p:spPr>
          <a:xfrm>
            <a:off x="120650" y="990443"/>
            <a:ext cx="12041874" cy="5222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 </a:t>
            </a:r>
            <a:r>
              <a:rPr lang="en-US" sz="2800" dirty="0" smtClean="0"/>
              <a:t> What is the difference???</a:t>
            </a:r>
          </a:p>
          <a:p>
            <a:pPr marL="0" indent="0">
              <a:buNone/>
            </a:pPr>
            <a:endParaRPr lang="en-US" sz="26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24084397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651"/>
            <a:ext cx="12192000" cy="755650"/>
          </a:xfrm>
        </p:spPr>
        <p:txBody>
          <a:bodyPr>
            <a:noAutofit/>
          </a:bodyPr>
          <a:lstStyle/>
          <a:p>
            <a:r>
              <a:rPr lang="en-US" sz="4400" b="1" u="sng" dirty="0" smtClean="0"/>
              <a:t>IEP Implementation:  Accommodations &amp; Modifications</a:t>
            </a:r>
            <a:endParaRPr lang="en-US" sz="4400" b="1" u="sng"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30405943"/>
              </p:ext>
            </p:extLst>
          </p:nvPr>
        </p:nvGraphicFramePr>
        <p:xfrm>
          <a:off x="792163" y="1512659"/>
          <a:ext cx="10058400" cy="4522064"/>
        </p:xfrm>
        <a:graphic>
          <a:graphicData uri="http://schemas.openxmlformats.org/drawingml/2006/table">
            <a:tbl>
              <a:tblPr firstRow="1" bandRow="1">
                <a:tableStyleId>{5C22544A-7EE6-4342-B048-85BDC9FD1C3A}</a:tableStyleId>
              </a:tblPr>
              <a:tblGrid>
                <a:gridCol w="3352800"/>
                <a:gridCol w="3352800"/>
                <a:gridCol w="3352800"/>
              </a:tblGrid>
              <a:tr h="389741">
                <a:tc>
                  <a:txBody>
                    <a:bodyPr/>
                    <a:lstStyle/>
                    <a:p>
                      <a:endParaRPr lang="en-US" dirty="0"/>
                    </a:p>
                  </a:txBody>
                  <a:tcPr/>
                </a:tc>
                <a:tc>
                  <a:txBody>
                    <a:bodyPr/>
                    <a:lstStyle/>
                    <a:p>
                      <a:pPr algn="ctr"/>
                      <a:r>
                        <a:rPr lang="en-US" dirty="0" smtClean="0"/>
                        <a:t>ACCOMMODATIONS</a:t>
                      </a:r>
                      <a:endParaRPr lang="en-US" dirty="0"/>
                    </a:p>
                  </a:txBody>
                  <a:tcPr/>
                </a:tc>
                <a:tc>
                  <a:txBody>
                    <a:bodyPr/>
                    <a:lstStyle/>
                    <a:p>
                      <a:pPr algn="ctr"/>
                      <a:r>
                        <a:rPr lang="en-US" dirty="0" smtClean="0"/>
                        <a:t>MODIFICATIONS</a:t>
                      </a:r>
                      <a:endParaRPr lang="en-US" dirty="0"/>
                    </a:p>
                  </a:txBody>
                  <a:tcPr/>
                </a:tc>
              </a:tr>
              <a:tr h="4132323">
                <a:tc>
                  <a:txBody>
                    <a:bodyPr/>
                    <a:lstStyle/>
                    <a:p>
                      <a:r>
                        <a:rPr lang="en-US" dirty="0" smtClean="0"/>
                        <a:t>Gym,</a:t>
                      </a:r>
                      <a:r>
                        <a:rPr lang="en-US" baseline="0" dirty="0" smtClean="0"/>
                        <a:t> Music and Art Classes</a:t>
                      </a:r>
                      <a:endParaRPr lang="en-US" dirty="0"/>
                    </a:p>
                  </a:txBody>
                  <a:tcPr/>
                </a:tc>
                <a:tc>
                  <a:txBody>
                    <a:bodyPr/>
                    <a:lstStyle/>
                    <a:p>
                      <a:r>
                        <a:rPr lang="en-US" sz="1800" kern="1200" dirty="0" smtClean="0">
                          <a:solidFill>
                            <a:schemeClr val="dk1"/>
                          </a:solidFill>
                          <a:effectLst/>
                          <a:latin typeface="+mn-lt"/>
                          <a:ea typeface="+mn-ea"/>
                          <a:cs typeface="+mn-cs"/>
                        </a:rPr>
                        <a:t>Accommodations for “special” classes like gym, music and art can be helpful. These are similar to accommodations for classroom instruction. Kids might get extra time to complete assignments or be allowed to complete them in a different format</a:t>
                      </a:r>
                      <a:endParaRPr lang="en-US" dirty="0"/>
                    </a:p>
                  </a:txBody>
                  <a:tcPr/>
                </a:tc>
                <a:tc>
                  <a:txBody>
                    <a:bodyPr/>
                    <a:lstStyle/>
                    <a:p>
                      <a:r>
                        <a:rPr lang="en-US" sz="1800" kern="1200" dirty="0" smtClean="0">
                          <a:solidFill>
                            <a:schemeClr val="dk1"/>
                          </a:solidFill>
                          <a:effectLst/>
                          <a:latin typeface="+mn-lt"/>
                          <a:ea typeface="+mn-ea"/>
                          <a:cs typeface="+mn-cs"/>
                        </a:rPr>
                        <a:t>If the school believes that an assignment within a class like gym, music or art is unreasonable for your child, modifications to that assignment are made. The gym teacher might modify the number of laps a student needs to run; the music teacher might not require a child to participate in the final performance. In some cases, students are even excused from certain classes in order to make time for one-on-one time with a specialist</a:t>
                      </a:r>
                      <a:endParaRPr lang="en-US" dirty="0"/>
                    </a:p>
                  </a:txBody>
                  <a:tcPr/>
                </a:tc>
              </a:tr>
            </a:tbl>
          </a:graphicData>
        </a:graphic>
      </p:graphicFrame>
      <p:sp>
        <p:nvSpPr>
          <p:cNvPr id="3" name="AutoShape 2" descr="Image result for hot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2"/>
          <p:cNvSpPr txBox="1">
            <a:spLocks/>
          </p:cNvSpPr>
          <p:nvPr/>
        </p:nvSpPr>
        <p:spPr>
          <a:xfrm>
            <a:off x="120650" y="990443"/>
            <a:ext cx="12041874" cy="5222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 </a:t>
            </a:r>
            <a:r>
              <a:rPr lang="en-US" sz="2800" dirty="0" smtClean="0"/>
              <a:t> What is the difference???</a:t>
            </a:r>
          </a:p>
          <a:p>
            <a:pPr marL="0" indent="0">
              <a:buNone/>
            </a:pPr>
            <a:endParaRPr lang="en-US" sz="26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36229588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476" y="-26315"/>
            <a:ext cx="12192000" cy="755650"/>
          </a:xfrm>
        </p:spPr>
        <p:txBody>
          <a:bodyPr>
            <a:noAutofit/>
          </a:bodyPr>
          <a:lstStyle/>
          <a:p>
            <a:r>
              <a:rPr lang="en-US" sz="4400" b="1" u="sng" dirty="0" smtClean="0"/>
              <a:t>IEP Implementation:  Accommodations &amp; Modifications</a:t>
            </a:r>
            <a:endParaRPr lang="en-US" sz="4400" b="1" u="sng" dirty="0"/>
          </a:p>
        </p:txBody>
      </p:sp>
      <p:sp>
        <p:nvSpPr>
          <p:cNvPr id="5" name="Content Placeholder 4"/>
          <p:cNvSpPr>
            <a:spLocks noGrp="1"/>
          </p:cNvSpPr>
          <p:nvPr>
            <p:ph idx="4294967295"/>
          </p:nvPr>
        </p:nvSpPr>
        <p:spPr>
          <a:xfrm>
            <a:off x="584200" y="1360532"/>
            <a:ext cx="10482263" cy="4022725"/>
          </a:xfrm>
        </p:spPr>
        <p:txBody>
          <a:bodyPr>
            <a:normAutofit/>
          </a:bodyPr>
          <a:lstStyle/>
          <a:p>
            <a:pPr>
              <a:buFont typeface="Arial" panose="020B0604020202020204" pitchFamily="34" charset="0"/>
              <a:buChar char="•"/>
            </a:pPr>
            <a:r>
              <a:rPr lang="en-US" sz="2800" dirty="0" smtClean="0"/>
              <a:t>  Accommodations </a:t>
            </a:r>
            <a:r>
              <a:rPr lang="en-US" sz="2800" dirty="0"/>
              <a:t>don’t always have to be formalized through an IEP </a:t>
            </a:r>
            <a:endParaRPr lang="en-US" sz="2800" dirty="0" smtClean="0"/>
          </a:p>
          <a:p>
            <a:pPr marL="0" indent="0">
              <a:buNone/>
            </a:pPr>
            <a:r>
              <a:rPr lang="en-US" sz="2800" dirty="0"/>
              <a:t> </a:t>
            </a:r>
            <a:r>
              <a:rPr lang="en-US" sz="2800" dirty="0" smtClean="0"/>
              <a:t>   or </a:t>
            </a:r>
            <a:r>
              <a:rPr lang="en-US" sz="2800" dirty="0"/>
              <a:t>504 </a:t>
            </a:r>
            <a:r>
              <a:rPr lang="en-US" sz="2800" dirty="0" smtClean="0"/>
              <a:t>plan.  They can be provided in the general education classroom </a:t>
            </a:r>
          </a:p>
          <a:p>
            <a:pPr marL="0" indent="0">
              <a:buNone/>
            </a:pPr>
            <a:r>
              <a:rPr lang="en-US" sz="2800" dirty="0"/>
              <a:t> </a:t>
            </a:r>
            <a:r>
              <a:rPr lang="en-US" sz="2800" dirty="0" smtClean="0"/>
              <a:t>   by the regular education teach</a:t>
            </a:r>
          </a:p>
          <a:p>
            <a:pPr marL="0" indent="0">
              <a:buNone/>
            </a:pPr>
            <a:endParaRPr lang="en-US" sz="2800" dirty="0" smtClean="0"/>
          </a:p>
          <a:p>
            <a:pPr>
              <a:buFont typeface="Arial" panose="020B0604020202020204" pitchFamily="34" charset="0"/>
              <a:buChar char="•"/>
            </a:pPr>
            <a:r>
              <a:rPr lang="en-US" sz="2800" dirty="0"/>
              <a:t> </a:t>
            </a:r>
            <a:r>
              <a:rPr lang="en-US" sz="2800" dirty="0" smtClean="0"/>
              <a:t> Teachers </a:t>
            </a:r>
            <a:r>
              <a:rPr lang="en-US" sz="2800" dirty="0"/>
              <a:t>can provide informal </a:t>
            </a:r>
            <a:r>
              <a:rPr lang="en-US" sz="2800" dirty="0" smtClean="0"/>
              <a:t>accommodations </a:t>
            </a:r>
            <a:endParaRPr lang="en-US" sz="2800" dirty="0"/>
          </a:p>
        </p:txBody>
      </p:sp>
      <p:sp>
        <p:nvSpPr>
          <p:cNvPr id="3" name="AutoShape 2" descr="Image result for hotsp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2"/>
          <p:cNvSpPr txBox="1">
            <a:spLocks/>
          </p:cNvSpPr>
          <p:nvPr/>
        </p:nvSpPr>
        <p:spPr>
          <a:xfrm>
            <a:off x="120650" y="839545"/>
            <a:ext cx="12041874" cy="5222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800" dirty="0"/>
              <a:t> </a:t>
            </a:r>
            <a:r>
              <a:rPr lang="en-US" sz="2800" dirty="0" smtClean="0"/>
              <a:t> What is the difference???</a:t>
            </a:r>
          </a:p>
          <a:p>
            <a:pPr marL="0" indent="0">
              <a:buNone/>
            </a:pPr>
            <a:endParaRPr lang="en-US" sz="2600" dirty="0" smtClean="0"/>
          </a:p>
          <a:p>
            <a:pPr lvl="2">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23020642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55800"/>
            <a:ext cx="10972800" cy="4170363"/>
          </a:xfrm>
        </p:spPr>
        <p:txBody>
          <a:bodyPr/>
          <a:lstStyle/>
          <a:p>
            <a:pPr>
              <a:buFont typeface="Wingdings" panose="05000000000000000000" pitchFamily="2" charset="2"/>
              <a:buChar char="ü"/>
            </a:pPr>
            <a:r>
              <a:rPr lang="en-US" dirty="0" smtClean="0"/>
              <a:t>E-Mail Professional Development questions to </a:t>
            </a:r>
          </a:p>
          <a:p>
            <a:pPr lvl="1"/>
            <a:r>
              <a:rPr lang="en-US" dirty="0" smtClean="0">
                <a:hlinkClick r:id="rId2"/>
              </a:rPr>
              <a:t>pd1014@slps.org</a:t>
            </a:r>
            <a:endParaRPr lang="en-US" dirty="0" smtClean="0"/>
          </a:p>
          <a:p>
            <a:pPr lvl="1"/>
            <a:endParaRPr lang="en-US" dirty="0" smtClean="0"/>
          </a:p>
          <a:p>
            <a:pPr>
              <a:buFont typeface="Wingdings" panose="05000000000000000000" pitchFamily="2" charset="2"/>
              <a:buChar char="ü"/>
            </a:pPr>
            <a:r>
              <a:rPr lang="en-US" dirty="0" smtClean="0"/>
              <a:t>Complete the 8 question PD survey at</a:t>
            </a:r>
          </a:p>
          <a:p>
            <a:pPr lvl="1"/>
            <a:r>
              <a:rPr lang="en-US" dirty="0" smtClean="0">
                <a:hlinkClick r:id="rId3"/>
              </a:rPr>
              <a:t>https://www.surveymonkey.com/r/6QSR359</a:t>
            </a:r>
            <a:r>
              <a:rPr lang="en-US" dirty="0" smtClean="0"/>
              <a:t> </a:t>
            </a:r>
            <a:endParaRPr lang="en-US" dirty="0"/>
          </a:p>
          <a:p>
            <a:endParaRPr lang="en-US" dirty="0" smtClean="0"/>
          </a:p>
          <a:p>
            <a:pPr>
              <a:buFont typeface="Wingdings" panose="05000000000000000000" pitchFamily="2" charset="2"/>
              <a:buChar char="ü"/>
            </a:pPr>
            <a:r>
              <a:rPr lang="en-US" dirty="0" smtClean="0"/>
              <a:t>Pick-up PD certificates for attendance at conclusion</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0197" y="0"/>
            <a:ext cx="7110798" cy="1502156"/>
          </a:xfrm>
          <a:prstGeom prst="rect">
            <a:avLst/>
          </a:prstGeom>
        </p:spPr>
      </p:pic>
    </p:spTree>
    <p:extLst>
      <p:ext uri="{BB962C8B-B14F-4D97-AF65-F5344CB8AC3E}">
        <p14:creationId xmlns:p14="http://schemas.microsoft.com/office/powerpoint/2010/main" val="10536788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90700"/>
            <a:ext cx="10972800" cy="4170363"/>
          </a:xfrm>
        </p:spPr>
        <p:txBody>
          <a:bodyPr/>
          <a:lstStyle/>
          <a:p>
            <a:pPr>
              <a:buFont typeface="Wingdings" panose="05000000000000000000" pitchFamily="2" charset="2"/>
              <a:buChar char="ü"/>
            </a:pPr>
            <a:r>
              <a:rPr lang="en-US" dirty="0" smtClean="0"/>
              <a:t>Report to schools for site-based PD after lunch</a:t>
            </a:r>
          </a:p>
          <a:p>
            <a:pPr lvl="1"/>
            <a:endParaRPr lang="en-US" dirty="0" smtClean="0"/>
          </a:p>
          <a:p>
            <a:pPr>
              <a:buFont typeface="Wingdings" panose="05000000000000000000" pitchFamily="2" charset="2"/>
              <a:buChar char="ü"/>
            </a:pPr>
            <a:r>
              <a:rPr lang="en-US" dirty="0" smtClean="0"/>
              <a:t>KRONOS</a:t>
            </a:r>
          </a:p>
          <a:p>
            <a:pPr lvl="1"/>
            <a:r>
              <a:rPr lang="en-US" dirty="0" smtClean="0"/>
              <a:t>Swipe-out at end of the day</a:t>
            </a:r>
            <a:endParaRPr lang="en-US" dirty="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1666" y="2628900"/>
            <a:ext cx="5503333" cy="4127500"/>
          </a:xfrm>
          <a:prstGeom prst="rect">
            <a:avLst/>
          </a:prstGeom>
        </p:spPr>
      </p:pic>
      <p:pic>
        <p:nvPicPr>
          <p:cNvPr id="5" name="Picture 4"/>
          <p:cNvPicPr>
            <a:picLocks noChangeAspect="1"/>
          </p:cNvPicPr>
          <p:nvPr/>
        </p:nvPicPr>
        <p:blipFill>
          <a:blip r:embed="rId3"/>
          <a:stretch>
            <a:fillRect/>
          </a:stretch>
        </p:blipFill>
        <p:spPr>
          <a:xfrm>
            <a:off x="2859224" y="0"/>
            <a:ext cx="7108552" cy="1499746"/>
          </a:xfrm>
          <a:prstGeom prst="rect">
            <a:avLst/>
          </a:prstGeom>
        </p:spPr>
      </p:pic>
    </p:spTree>
    <p:extLst>
      <p:ext uri="{BB962C8B-B14F-4D97-AF65-F5344CB8AC3E}">
        <p14:creationId xmlns:p14="http://schemas.microsoft.com/office/powerpoint/2010/main" val="17207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40873"/>
          </a:xfrm>
        </p:spPr>
        <p:txBody>
          <a:bodyPr>
            <a:noAutofit/>
          </a:bodyPr>
          <a:lstStyle/>
          <a:p>
            <a:r>
              <a:rPr lang="en-US" sz="3200" b="1" dirty="0"/>
              <a:t>There are times when the parent does not disclose that their child </a:t>
            </a:r>
            <a:r>
              <a:rPr lang="en-US" sz="3200" b="1" dirty="0" smtClean="0"/>
              <a:t>has an </a:t>
            </a:r>
            <a:r>
              <a:rPr lang="en-US" sz="3200" b="1" dirty="0"/>
              <a:t>IEP.  Are we out of compliance if we discover after the time limits that the student is indeed an IEP student?</a:t>
            </a:r>
          </a:p>
        </p:txBody>
      </p:sp>
      <p:sp>
        <p:nvSpPr>
          <p:cNvPr id="3" name="Content Placeholder 2"/>
          <p:cNvSpPr>
            <a:spLocks noGrp="1"/>
          </p:cNvSpPr>
          <p:nvPr>
            <p:ph idx="1"/>
          </p:nvPr>
        </p:nvSpPr>
        <p:spPr/>
        <p:txBody>
          <a:bodyPr>
            <a:normAutofit/>
          </a:bodyPr>
          <a:lstStyle/>
          <a:p>
            <a:r>
              <a:rPr lang="en-US" sz="2400" b="1" dirty="0"/>
              <a:t>This is why it is so important to have enrollment procedures in place to “screen” to determine if the student who is transferring has an IEP. </a:t>
            </a:r>
            <a:r>
              <a:rPr lang="en-US" sz="2400" dirty="0"/>
              <a:t> </a:t>
            </a:r>
            <a:endParaRPr lang="en-US" sz="2400" dirty="0" smtClean="0"/>
          </a:p>
          <a:p>
            <a:r>
              <a:rPr lang="en-US" sz="2800" dirty="0" smtClean="0"/>
              <a:t>If </a:t>
            </a:r>
            <a:r>
              <a:rPr lang="en-US" sz="2800" dirty="0"/>
              <a:t>the parents do not share this information on the enrollment form, then the district does not have any reason to suspect that the student has an IEP at that point.  However, once the student’s records are received from the sending school district, a review of those records should find some documentation such as an IEP or Evaluation Report.  At that point, the receiving district has reason to suspect and would need to follow the transfer process.</a:t>
            </a:r>
          </a:p>
        </p:txBody>
      </p:sp>
    </p:spTree>
    <p:extLst>
      <p:ext uri="{BB962C8B-B14F-4D97-AF65-F5344CB8AC3E}">
        <p14:creationId xmlns:p14="http://schemas.microsoft.com/office/powerpoint/2010/main" val="88399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1952</TotalTime>
  <Words>3566</Words>
  <Application>Microsoft Office PowerPoint</Application>
  <PresentationFormat>Widescreen</PresentationFormat>
  <Paragraphs>584</Paragraphs>
  <Slides>86</Slides>
  <Notes>11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86</vt:i4>
      </vt:variant>
    </vt:vector>
  </HeadingPairs>
  <TitlesOfParts>
    <vt:vector size="101" baseType="lpstr">
      <vt:lpstr>Batang</vt:lpstr>
      <vt:lpstr>Algerian</vt:lpstr>
      <vt:lpstr>Arial</vt:lpstr>
      <vt:lpstr>Calibri</vt:lpstr>
      <vt:lpstr>Calibri Light</vt:lpstr>
      <vt:lpstr>Times New Roman</vt:lpstr>
      <vt:lpstr>Tw Cen MT</vt:lpstr>
      <vt:lpstr>TwCenMT-Bold</vt:lpstr>
      <vt:lpstr>TwCenMT-Regular</vt:lpstr>
      <vt:lpstr>Wingdings</vt:lpstr>
      <vt:lpstr>Wingdings2</vt:lpstr>
      <vt:lpstr>Wingdings-Regular</vt:lpstr>
      <vt:lpstr>Retrospect</vt:lpstr>
      <vt:lpstr>Custom Design</vt:lpstr>
      <vt:lpstr>Document</vt:lpstr>
      <vt:lpstr>Special Education Hot Topics for Review for Special Education Staff</vt:lpstr>
      <vt:lpstr>PowerPoint Presentation</vt:lpstr>
      <vt:lpstr>PowerPoint Presentation</vt:lpstr>
      <vt:lpstr>    TRANSFER DOCUMENTATION</vt:lpstr>
      <vt:lpstr>Legal Requirements</vt:lpstr>
      <vt:lpstr>The Transfer Process</vt:lpstr>
      <vt:lpstr>Gaining information</vt:lpstr>
      <vt:lpstr>Gaining information</vt:lpstr>
      <vt:lpstr>There are times when the parent does not disclose that their child has an IEP.  Are we out of compliance if we discover after the time limits that the student is indeed an IEP student?</vt:lpstr>
      <vt:lpstr>I have a transfer student, what do I do…</vt:lpstr>
      <vt:lpstr>Beginning the Transfer Process</vt:lpstr>
      <vt:lpstr>Decisions about the IEP</vt:lpstr>
      <vt:lpstr>Is it best practice to reject all incoming IEP’s from other districts? </vt:lpstr>
      <vt:lpstr> What are “Comparable Services"</vt:lpstr>
      <vt:lpstr>Can you Amend a Transfer IEP?</vt:lpstr>
      <vt:lpstr>Is it acceptable to write an Interim IEP for  transfer students? </vt:lpstr>
      <vt:lpstr>PowerPoint Presentation</vt:lpstr>
      <vt:lpstr>PowerPoint Presentation</vt:lpstr>
      <vt:lpstr>PowerPoint Presentation</vt:lpstr>
      <vt:lpstr>PowerPoint Presentation</vt:lpstr>
      <vt:lpstr>Transfer Scenarios</vt:lpstr>
      <vt:lpstr>No Evaluation Report and No IEP</vt:lpstr>
      <vt:lpstr>No Evaluation Report and No IEP (In-State Transfer)</vt:lpstr>
      <vt:lpstr>PowerPoint Presentation</vt:lpstr>
      <vt:lpstr>No Evaluation Report and No IEP (Out-of-State Transfer)</vt:lpstr>
      <vt:lpstr>PowerPoint Presentation</vt:lpstr>
      <vt:lpstr>Evaluation Report Received, No IEP</vt:lpstr>
      <vt:lpstr>PowerPoint Presentation</vt:lpstr>
      <vt:lpstr>PowerPoint Presentation</vt:lpstr>
      <vt:lpstr>PowerPoint Presentation</vt:lpstr>
      <vt:lpstr>PowerPoint Presentation</vt:lpstr>
      <vt:lpstr>IEP Received, No Evaluation Report</vt:lpstr>
      <vt:lpstr>PowerPoint Presentation</vt:lpstr>
      <vt:lpstr>PowerPoint Presentation</vt:lpstr>
      <vt:lpstr>PowerPoint Presentation</vt:lpstr>
      <vt:lpstr>PowerPoint Presentation</vt:lpstr>
      <vt:lpstr>PowerPoint Presentation</vt:lpstr>
      <vt:lpstr>PowerPoint Presentation</vt:lpstr>
      <vt:lpstr>Both IEP and Evaluation Report Received</vt:lpstr>
      <vt:lpstr>PowerPoint Presentation</vt:lpstr>
      <vt:lpstr>PowerPoint Presentation</vt:lpstr>
      <vt:lpstr>PowerPoint Presentation</vt:lpstr>
      <vt:lpstr>PowerPoint Presentation</vt:lpstr>
      <vt:lpstr>ATTACHMENTS</vt:lpstr>
      <vt:lpstr>When are interviews required in the transfer process? </vt:lpstr>
      <vt:lpstr>     Once the appropriate information has been entered in the Transfer Documentation Band:   -  The school psych enters accepted evaluations    -  The case manager enters the accepted IEP     This will populate the Current Special Education Summary in SIS </vt:lpstr>
      <vt:lpstr>Evaluation Band</vt:lpstr>
      <vt:lpstr>IEP Band</vt:lpstr>
      <vt:lpstr>PowerPoint Presentation</vt:lpstr>
      <vt:lpstr>Hot Topics:  IEP Implementation</vt:lpstr>
      <vt:lpstr>IEP Implementation:  PLAAFP</vt:lpstr>
      <vt:lpstr>IEP Implementation:  PLAAFP    (continued)</vt:lpstr>
      <vt:lpstr>IEP Implementation:  Special Considerations Page</vt:lpstr>
      <vt:lpstr>IEP Implementation:  Special Considerations Page</vt:lpstr>
      <vt:lpstr>IEP Implementation:  Special Considerations Page</vt:lpstr>
      <vt:lpstr>IEP Implementation:  Goals &amp; Objectives</vt:lpstr>
      <vt:lpstr>IEP Implementation:  Goals &amp; Objectives   (continued)</vt:lpstr>
      <vt:lpstr>IEP Implementation:  Services Summary &amp; Reporting Progress</vt:lpstr>
      <vt:lpstr>IEP Implementation:  Transportation as Related Services</vt:lpstr>
      <vt:lpstr>IEP Implementation:  Transportation as Related Services</vt:lpstr>
      <vt:lpstr>IEP Implementation:  Transportation as Related Services</vt:lpstr>
      <vt:lpstr>IEP Implementation:  Paraprofessional Consideration</vt:lpstr>
      <vt:lpstr>IEP Implementation:  Assessment</vt:lpstr>
      <vt:lpstr>PowerPoint Presentation</vt:lpstr>
      <vt:lpstr>PowerPoint Presentation</vt:lpstr>
      <vt:lpstr>IEP Implementation:  Assessment</vt:lpstr>
      <vt:lpstr>IEP Implementation:  Regular Education Participation &amp; Placement</vt:lpstr>
      <vt:lpstr>IEP Implementation:  Regular Education Participation &amp; Placement</vt:lpstr>
      <vt:lpstr>IEP Implementation:   Post-Secondary Transition Planning:   Indicator 13 and assessments</vt:lpstr>
      <vt:lpstr>Indicator 13 Questions (Letter of Law)</vt:lpstr>
      <vt:lpstr>Indicator 13 Questions (Letter of Law)</vt:lpstr>
      <vt:lpstr>PowerPoint Presentation</vt:lpstr>
      <vt:lpstr>PowerPoint Presentation</vt:lpstr>
      <vt:lpstr>PowerPoint Presentation</vt:lpstr>
      <vt:lpstr>PowerPoint Presentation</vt:lpstr>
      <vt:lpstr>PowerPoint Presentation</vt:lpstr>
      <vt:lpstr>Spirit vs Letter of the LAW</vt:lpstr>
      <vt:lpstr>PowerPoint Presentation</vt:lpstr>
      <vt:lpstr>IEP Implementation:  Accommodations &amp; Modifications</vt:lpstr>
      <vt:lpstr>IEP Implementation:  Accommodations &amp; Modifications</vt:lpstr>
      <vt:lpstr>IEP Implementation:  Accommodations &amp; Modifications</vt:lpstr>
      <vt:lpstr>IEP Implementation:  Accommodations &amp; Modifications</vt:lpstr>
      <vt:lpstr>IEP Implementation:  Accommodations &amp; Modifications</vt:lpstr>
      <vt:lpstr>IEP Implementation:  Accommodations &amp; Modifications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STUDENTS</dc:title>
  <dc:creator>Rush-Sumrall, Karen L.</dc:creator>
  <cp:lastModifiedBy>Watson, Deami F.</cp:lastModifiedBy>
  <cp:revision>180</cp:revision>
  <cp:lastPrinted>2016-08-03T21:31:37Z</cp:lastPrinted>
  <dcterms:created xsi:type="dcterms:W3CDTF">2016-07-29T14:28:38Z</dcterms:created>
  <dcterms:modified xsi:type="dcterms:W3CDTF">2016-10-27T15:31:31Z</dcterms:modified>
</cp:coreProperties>
</file>